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8" d="100"/>
          <a:sy n="98" d="100"/>
        </p:scale>
        <p:origin x="1386" y="-141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※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停電時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65-3365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6FD6B149-A516-4781-9741-13445C08B5B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65A07012-268A-46BC-9764-4D817C02C5A7}" type="parTrans" cxnId="{2ADBA859-51CC-47D0-8E4B-105C2B21CF9D}">
      <dgm:prSet/>
      <dgm:spPr/>
      <dgm:t>
        <a:bodyPr/>
        <a:lstStyle/>
        <a:p>
          <a:endParaRPr kumimoji="1" lang="ja-JP" altLang="en-US"/>
        </a:p>
      </dgm:t>
    </dgm:pt>
    <dgm:pt modelId="{0580EB45-9E87-43A0-8D9D-C342CFDC669B}" type="sibTrans" cxnId="{2ADBA859-51CC-47D0-8E4B-105C2B21CF9D}">
      <dgm:prSet/>
      <dgm:spPr/>
      <dgm:t>
        <a:bodyPr/>
        <a:lstStyle/>
        <a:p>
          <a:endParaRPr kumimoji="1" lang="ja-JP" altLang="en-US"/>
        </a:p>
      </dgm:t>
    </dgm:pt>
    <dgm:pt modelId="{1AAA1905-8117-4C92-BF31-05EC522BB661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050" b="0" dirty="0" smtClean="0"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スクールガードリーダー</a:t>
          </a:r>
          <a:r>
            <a:rPr kumimoji="1" lang="en-US" altLang="ja-JP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ja-JP" altLang="en-US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渡部</a:t>
          </a:r>
          <a:r>
            <a:rPr kumimoji="1" lang="en-US" altLang="ja-JP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××××××)</a:t>
          </a:r>
          <a:endParaRPr kumimoji="1" lang="ja-JP" altLang="en-US" sz="105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04E2A8B-84A2-4F57-87FF-17437166E124}" type="parTrans" cxnId="{03DC6D8C-45E7-460B-845C-9229859D7912}">
      <dgm:prSet/>
      <dgm:spPr/>
      <dgm:t>
        <a:bodyPr/>
        <a:lstStyle/>
        <a:p>
          <a:endParaRPr kumimoji="1" lang="ja-JP" altLang="en-US"/>
        </a:p>
      </dgm:t>
    </dgm:pt>
    <dgm:pt modelId="{E8A8C4B6-979D-4937-866F-4883847ED249}" type="sibTrans" cxnId="{03DC6D8C-45E7-460B-845C-9229859D7912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Y="2050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3DC6D8C-45E7-460B-845C-9229859D7912}" srcId="{8CFDF150-F975-4505-8CC4-50026C64A53A}" destId="{1AAA1905-8117-4C92-BF31-05EC522BB661}" srcOrd="5" destOrd="0" parTransId="{704E2A8B-84A2-4F57-87FF-17437166E124}" sibTransId="{E8A8C4B6-979D-4937-866F-4883847ED249}"/>
    <dgm:cxn modelId="{5F473113-84E8-4E7E-B0DC-66FFB45843D4}" type="presOf" srcId="{1AAA1905-8117-4C92-BF31-05EC522BB661}" destId="{04AA80E7-6EF6-4640-8266-A755F4FF61DE}" srcOrd="0" destOrd="5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1E3FF63C-D12A-4925-B5AA-CC6E2E06451B}" type="presOf" srcId="{B661922A-217F-4EBE-B9C8-65208F7EF184}" destId="{04AA80E7-6EF6-4640-8266-A755F4FF61DE}" srcOrd="0" destOrd="4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6E5EA886-D265-4139-805F-6170F40FE544}" type="presOf" srcId="{5ADBFC27-9285-4519-BCAE-F6ECC8579CA7}" destId="{04AA80E7-6EF6-4640-8266-A755F4FF61DE}" srcOrd="0" destOrd="2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4" destOrd="0" parTransId="{F64FC3FF-B214-4BC6-9E41-14292D576E1B}" sibTransId="{23B297A7-4BE1-47F9-8BF2-6639A326EF4E}"/>
    <dgm:cxn modelId="{2ADBA859-51CC-47D0-8E4B-105C2B21CF9D}" srcId="{8CFDF150-F975-4505-8CC4-50026C64A53A}" destId="{6FD6B149-A516-4781-9741-13445C08B5BF}" srcOrd="3" destOrd="0" parTransId="{65A07012-268A-46BC-9764-4D817C02C5A7}" sibTransId="{0580EB45-9E87-43A0-8D9D-C342CFDC669B}"/>
    <dgm:cxn modelId="{31C7ADC7-3015-4523-8B3B-95014960463D}" type="presOf" srcId="{6FD6B149-A516-4781-9741-13445C08B5BF}" destId="{04AA80E7-6EF6-4640-8266-A755F4FF61DE}" srcOrd="0" destOrd="3" presId="urn:microsoft.com/office/officeart/2005/8/layout/list1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１１０番通報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学校→警察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パトロール要請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（岩崎駐在所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5211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46767" custLinFactNeighborX="-841" custLinFactNeighborY="2469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647917"/>
          <a:ext cx="2047947" cy="2605674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※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停電時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65-3365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57150" lvl="1" indent="-57150" algn="l" defTabSz="466725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050" b="0" kern="1200" dirty="0" smtClean="0"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スクールガードリーダー</a:t>
          </a:r>
          <a:r>
            <a:rPr kumimoji="1" lang="en-US" altLang="ja-JP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ja-JP" altLang="en-US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渡部</a:t>
          </a:r>
          <a:r>
            <a:rPr kumimoji="1" lang="en-US" altLang="ja-JP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××××××)</a:t>
          </a:r>
          <a:endParaRPr kumimoji="1" lang="ja-JP" altLang="en-US" sz="105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647917"/>
        <a:ext cx="2047947" cy="2605674"/>
      </dsp:txXfrm>
    </dsp:sp>
    <dsp:sp modelId="{E60D3FE6-24C8-48BF-83C7-362C6719A316}">
      <dsp:nvSpPr>
        <dsp:cNvPr id="0" name=""/>
        <dsp:cNvSpPr/>
      </dsp:nvSpPr>
      <dsp:spPr>
        <a:xfrm>
          <a:off x="48248" y="548830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741" y="561323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7871"/>
          <a:ext cx="2047947" cy="75352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学校→警察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パトロール要請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（岩崎駐在所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5211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7871"/>
        <a:ext cx="2047947" cy="753521"/>
      </dsp:txXfrm>
    </dsp:sp>
    <dsp:sp modelId="{E60D3FE6-24C8-48BF-83C7-362C6719A316}">
      <dsp:nvSpPr>
        <dsp:cNvPr id="0" name=""/>
        <dsp:cNvSpPr/>
      </dsp:nvSpPr>
      <dsp:spPr>
        <a:xfrm>
          <a:off x="48248" y="1240881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１１０番通報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537" y="1253170"/>
        <a:ext cx="1930403" cy="2271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51292" y="-111086"/>
            <a:ext cx="677621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不審者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情報を入手した時の対応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712068814"/>
              </p:ext>
            </p:extLst>
          </p:nvPr>
        </p:nvGraphicFramePr>
        <p:xfrm>
          <a:off x="55171" y="3726648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209591" y="299178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61764" y="219281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〇通報・情報提供を素早く行う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〇必要な場合は集団下校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〇保護者の協力を要請する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827468" y="2558285"/>
            <a:ext cx="2191872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不審者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56802" y="346301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受付者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56805" y="475500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11" name="下矢印吹き出し 10"/>
          <p:cNvSpPr/>
          <p:nvPr/>
        </p:nvSpPr>
        <p:spPr>
          <a:xfrm>
            <a:off x="2348495" y="657754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56804" y="718593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家庭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155182" y="2699718"/>
            <a:ext cx="3679779" cy="1148801"/>
          </a:xfrm>
          <a:prstGeom prst="leftArrowCallout">
            <a:avLst>
              <a:gd name="adj1" fmla="val 3749"/>
              <a:gd name="adj2" fmla="val 4784"/>
              <a:gd name="adj3" fmla="val 19913"/>
              <a:gd name="adj4" fmla="val 72425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情報提供者名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目撃時刻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目撃場所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不審者の特徴（人数・性別・危険度・移動手段・進行方向等）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21657" y="4630739"/>
            <a:ext cx="3313304" cy="1352107"/>
          </a:xfrm>
          <a:prstGeom prst="leftArrowCallout">
            <a:avLst>
              <a:gd name="adj1" fmla="val 9226"/>
              <a:gd name="adj2" fmla="val 12317"/>
              <a:gd name="adj3" fmla="val 19911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校内体制の決定・教職員への指示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◎校内施錠</a:t>
            </a:r>
            <a:r>
              <a:rPr kumimoji="1" lang="en-US" altLang="ja-JP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◎校内周辺巡視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保護者へのメール配信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関係機関への情報提供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063382" y="6454583"/>
            <a:ext cx="3770554" cy="1111036"/>
          </a:xfrm>
          <a:prstGeom prst="leftArrowCallout">
            <a:avLst>
              <a:gd name="adj1" fmla="val 8612"/>
              <a:gd name="adj2" fmla="val 8809"/>
              <a:gd name="adj3" fmla="val 21610"/>
              <a:gd name="adj4" fmla="val 7076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登校班ごとの集団下校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徒歩通学班は職員が引率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職員による安全確認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地域への情報提供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892024344"/>
              </p:ext>
            </p:extLst>
          </p:nvPr>
        </p:nvGraphicFramePr>
        <p:xfrm>
          <a:off x="55173" y="2094426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6" name="直線矢印コネクタ 25"/>
          <p:cNvCxnSpPr>
            <a:stCxn id="10" idx="1"/>
          </p:cNvCxnSpPr>
          <p:nvPr/>
        </p:nvCxnSpPr>
        <p:spPr>
          <a:xfrm flipH="1">
            <a:off x="2103119" y="5261092"/>
            <a:ext cx="25368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" name="グループ化 23"/>
          <p:cNvGrpSpPr/>
          <p:nvPr/>
        </p:nvGrpSpPr>
        <p:grpSpPr>
          <a:xfrm>
            <a:off x="51292" y="7179650"/>
            <a:ext cx="2047947" cy="1122405"/>
            <a:chOff x="0" y="1377870"/>
            <a:chExt cx="2047947" cy="938383"/>
          </a:xfrm>
        </p:grpSpPr>
        <p:sp>
          <p:nvSpPr>
            <p:cNvPr id="30" name="正方形/長方形 29"/>
            <p:cNvSpPr/>
            <p:nvPr/>
          </p:nvSpPr>
          <p:spPr>
            <a:xfrm>
              <a:off x="0" y="1377871"/>
              <a:ext cx="2047947" cy="753521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31" name="テキスト ボックス 30"/>
            <p:cNvSpPr txBox="1"/>
            <p:nvPr/>
          </p:nvSpPr>
          <p:spPr>
            <a:xfrm>
              <a:off x="0" y="1377870"/>
              <a:ext cx="2047947" cy="938383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60000" tIns="216000" rIns="36000" bIns="85344" numCol="1" spcCol="1270" anchor="t" anchorCtr="0">
              <a:noAutofit/>
            </a:bodyPr>
            <a:lstStyle/>
            <a:p>
              <a:pPr marL="114300" lvl="1" indent="-114300" algn="l" defTabSz="5334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kumimoji="1" lang="ja-JP" altLang="en-US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学校→保護者</a:t>
              </a:r>
              <a: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/>
              </a:r>
              <a:b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</a:br>
              <a:r>
                <a:rPr kumimoji="1" lang="ja-JP" altLang="en-US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　同伴下校要請</a:t>
              </a:r>
              <a: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/>
              </a:r>
              <a:b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</a:br>
              <a:r>
                <a:rPr kumimoji="1" lang="ja-JP" altLang="en-US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　登校形態指示</a:t>
              </a:r>
              <a:r>
                <a:rPr kumimoji="1" lang="en-US" altLang="ja-JP" sz="1200" dirty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/>
              </a:r>
              <a:br>
                <a:rPr kumimoji="1" lang="en-US" altLang="ja-JP" sz="1200" dirty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</a:br>
              <a:r>
                <a:rPr kumimoji="1" lang="ja-JP" altLang="en-US" sz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　帰宅確認メール</a:t>
              </a:r>
              <a:endParaRPr kumimoji="1" lang="ja-JP" altLang="en-US" sz="1200" b="1" kern="1200" dirty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  <a:p>
              <a:pPr marL="114300" lvl="1" indent="-114300" algn="l" defTabSz="5334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endParaRPr kumimoji="1" lang="ja-JP" altLang="en-US" sz="1200" b="1" kern="1200" dirty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100902" y="7053778"/>
            <a:ext cx="1954981" cy="251746"/>
            <a:chOff x="48248" y="1240881"/>
            <a:chExt cx="1954981" cy="251746"/>
          </a:xfrm>
        </p:grpSpPr>
        <p:sp>
          <p:nvSpPr>
            <p:cNvPr id="28" name="角丸四角形 27"/>
            <p:cNvSpPr/>
            <p:nvPr/>
          </p:nvSpPr>
          <p:spPr>
            <a:xfrm>
              <a:off x="48248" y="1240881"/>
              <a:ext cx="1954981" cy="251746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9" name="角丸四角形 6"/>
            <p:cNvSpPr txBox="1"/>
            <p:nvPr/>
          </p:nvSpPr>
          <p:spPr>
            <a:xfrm>
              <a:off x="60537" y="1253170"/>
              <a:ext cx="1930403" cy="227168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54185" tIns="0" rIns="54185" bIns="0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1800" kern="1200" dirty="0" smtClean="0">
                  <a:solidFill>
                    <a:schemeClr val="tx1"/>
                  </a:solidFill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メール配信</a:t>
              </a:r>
              <a:endParaRPr kumimoji="1" lang="ja-JP" altLang="en-US" sz="1800" kern="12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</p:txBody>
        </p:sp>
      </p:grpSp>
      <p:cxnSp>
        <p:nvCxnSpPr>
          <p:cNvPr id="14" name="カギ線コネクタ 13"/>
          <p:cNvCxnSpPr/>
          <p:nvPr/>
        </p:nvCxnSpPr>
        <p:spPr>
          <a:xfrm rot="5400000">
            <a:off x="980697" y="6382619"/>
            <a:ext cx="2364963" cy="130392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カギ線コネクタ 31"/>
          <p:cNvCxnSpPr/>
          <p:nvPr/>
        </p:nvCxnSpPr>
        <p:spPr>
          <a:xfrm rot="16200000" flipV="1">
            <a:off x="1392523" y="4421749"/>
            <a:ext cx="1547704" cy="12650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921</TotalTime>
  <Words>130</Words>
  <Application>Microsoft Office PowerPoint</Application>
  <PresentationFormat>A4 210 x 297 mm</PresentationFormat>
  <Paragraphs>38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59</cp:revision>
  <cp:lastPrinted>2018-10-18T06:04:29Z</cp:lastPrinted>
  <dcterms:created xsi:type="dcterms:W3CDTF">2017-05-12T07:35:47Z</dcterms:created>
  <dcterms:modified xsi:type="dcterms:W3CDTF">2018-10-23T11:09:03Z</dcterms:modified>
</cp:coreProperties>
</file>