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F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15" autoAdjust="0"/>
    <p:restoredTop sz="94660"/>
  </p:normalViewPr>
  <p:slideViewPr>
    <p:cSldViewPr snapToGrid="0">
      <p:cViewPr>
        <p:scale>
          <a:sx n="96" d="100"/>
          <a:sy n="96" d="100"/>
        </p:scale>
        <p:origin x="1428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関係機関との連携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7F31BEC3-C70B-44C4-91C1-325B05FF12AE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学校→学童保育所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　　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(8009)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B1D1ACBB-2D43-4DDF-8B4C-32BFF6E0B53C}" type="sibTrans" cxnId="{D57D8B86-9D17-433B-A35B-AC1891B1D0CA}">
      <dgm:prSet/>
      <dgm:spPr/>
      <dgm:t>
        <a:bodyPr/>
        <a:lstStyle/>
        <a:p>
          <a:endParaRPr kumimoji="1" lang="ja-JP" altLang="en-US"/>
        </a:p>
      </dgm:t>
    </dgm:pt>
    <dgm:pt modelId="{554092D6-1D54-4D93-8780-6CE478FC5D13}" type="parTrans" cxnId="{D57D8B86-9D17-433B-A35B-AC1891B1D0CA}">
      <dgm:prSet/>
      <dgm:spPr/>
      <dgm:t>
        <a:bodyPr/>
        <a:lstStyle/>
        <a:p>
          <a:endParaRPr kumimoji="1" lang="ja-JP" altLang="en-US"/>
        </a:p>
      </dgm:t>
    </dgm:pt>
    <dgm:pt modelId="{02272E30-41BE-4A15-A7E3-CDA6BC70672D}">
      <dgm:prSet custT="1"/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</a:t>
          </a: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いわさき認定</a:t>
          </a:r>
          <a:r>
            <a:rPr kumimoji="1" lang="ja-JP" altLang="en-US" sz="1200" dirty="0" err="1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こ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ども園　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(8111)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6E71DA24-1776-499C-9C7D-BB8583487E7C}" type="sibTrans" cxnId="{346205D4-001B-4F5F-AABA-0B65D5EE9EE4}">
      <dgm:prSet/>
      <dgm:spPr/>
      <dgm:t>
        <a:bodyPr/>
        <a:lstStyle/>
        <a:p>
          <a:endParaRPr kumimoji="1" lang="ja-JP" altLang="en-US"/>
        </a:p>
      </dgm:t>
    </dgm:pt>
    <dgm:pt modelId="{2CD73729-744D-4F5B-A1BC-7490E3E5F2D3}" type="parTrans" cxnId="{346205D4-001B-4F5F-AABA-0B65D5EE9EE4}">
      <dgm:prSet/>
      <dgm:spPr/>
      <dgm:t>
        <a:bodyPr/>
        <a:lstStyle/>
        <a:p>
          <a:endParaRPr kumimoji="1" lang="ja-JP" altLang="en-US"/>
        </a:p>
      </dgm:t>
    </dgm:pt>
    <dgm:pt modelId="{9AC7284C-21DC-4154-8F6F-935D9CE6187B}">
      <dgm:prSet custT="1"/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学校→スクールバス</a:t>
          </a:r>
          <a: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西北交通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(6901)</a:t>
          </a:r>
          <a:b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</a:t>
          </a:r>
          <a:r>
            <a:rPr kumimoji="1" lang="en-US" altLang="ja-JP" sz="10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※</a:t>
          </a:r>
          <a:r>
            <a:rPr kumimoji="1" lang="ja-JP" altLang="en-US" sz="10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便数の変更など</a:t>
          </a:r>
          <a:endParaRPr kumimoji="1" lang="ja-JP" altLang="en-US" sz="1000" b="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B2DAE06B-5FC7-4294-A031-DFD862AB36EA}" type="sibTrans" cxnId="{D8D8DEAD-40D0-449B-A08C-25DED32BA9B0}">
      <dgm:prSet/>
      <dgm:spPr/>
      <dgm:t>
        <a:bodyPr/>
        <a:lstStyle/>
        <a:p>
          <a:endParaRPr kumimoji="1" lang="ja-JP" altLang="en-US"/>
        </a:p>
      </dgm:t>
    </dgm:pt>
    <dgm:pt modelId="{998C0C3E-E92B-49D0-97AD-C067A15BD886}" type="parTrans" cxnId="{D8D8DEAD-40D0-449B-A08C-25DED32BA9B0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57081" custLinFactNeighborY="-62586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101809" custLinFactNeighborX="966" custLinFactNeighborY="-3683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D57D8B86-9D17-433B-A35B-AC1891B1D0CA}" srcId="{8CFDF150-F975-4505-8CC4-50026C64A53A}" destId="{7F31BEC3-C70B-44C4-91C1-325B05FF12AE}" srcOrd="0" destOrd="0" parTransId="{554092D6-1D54-4D93-8780-6CE478FC5D13}" sibTransId="{B1D1ACBB-2D43-4DDF-8B4C-32BFF6E0B53C}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F8D0089E-9AFC-4382-B798-8EE1920EFE1F}" type="presOf" srcId="{7F31BEC3-C70B-44C4-91C1-325B05FF12AE}" destId="{04AA80E7-6EF6-4640-8266-A755F4FF61DE}" srcOrd="0" destOrd="0" presId="urn:microsoft.com/office/officeart/2005/8/layout/list1"/>
    <dgm:cxn modelId="{D6DE756C-3DDE-42A3-97FC-5CDDF7337575}" type="presOf" srcId="{9AC7284C-21DC-4154-8F6F-935D9CE6187B}" destId="{04AA80E7-6EF6-4640-8266-A755F4FF61DE}" srcOrd="0" destOrd="2" presId="urn:microsoft.com/office/officeart/2005/8/layout/list1"/>
    <dgm:cxn modelId="{A7BD5DF9-79D9-4211-8BDF-B9157DB22564}" type="presOf" srcId="{02272E30-41BE-4A15-A7E3-CDA6BC70672D}" destId="{04AA80E7-6EF6-4640-8266-A755F4FF61DE}" srcOrd="0" destOrd="1" presId="urn:microsoft.com/office/officeart/2005/8/layout/list1"/>
    <dgm:cxn modelId="{346205D4-001B-4F5F-AABA-0B65D5EE9EE4}" srcId="{8CFDF150-F975-4505-8CC4-50026C64A53A}" destId="{02272E30-41BE-4A15-A7E3-CDA6BC70672D}" srcOrd="1" destOrd="0" parTransId="{2CD73729-744D-4F5B-A1BC-7490E3E5F2D3}" sibTransId="{6E71DA24-1776-499C-9C7D-BB8583487E7C}"/>
    <dgm:cxn modelId="{D8D8DEAD-40D0-449B-A08C-25DED32BA9B0}" srcId="{8CFDF150-F975-4505-8CC4-50026C64A53A}" destId="{9AC7284C-21DC-4154-8F6F-935D9CE6187B}" srcOrd="2" destOrd="0" parTransId="{998C0C3E-E92B-49D0-97AD-C067A15BD886}" sibTransId="{B2DAE06B-5FC7-4294-A031-DFD862AB36EA}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メール配信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61E6E625-05DB-477B-8866-44AA5F26874F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学校→保護者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迎えの要請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（一斉配信）</a:t>
          </a:r>
          <a:endParaRPr kumimoji="1" lang="ja-JP" altLang="en-US" sz="1200" b="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00E80708-85CF-4862-A241-7B3367D08F6A}" type="par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32854CE1-211C-4647-BA2E-05692C59D145}" type="sib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AB0FAC81-F0BB-403A-BB2E-0DA9E8199990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74138A9B-1A39-415D-B714-9513805B2DF5}" type="parTrans" cxnId="{7049F45C-C483-4B57-A013-6EF8D720E38A}">
      <dgm:prSet/>
      <dgm:spPr/>
      <dgm:t>
        <a:bodyPr/>
        <a:lstStyle/>
        <a:p>
          <a:endParaRPr kumimoji="1" lang="ja-JP" altLang="en-US"/>
        </a:p>
      </dgm:t>
    </dgm:pt>
    <dgm:pt modelId="{573AF7E7-92D0-4A97-BD96-88A655F185C0}" type="sibTrans" cxnId="{7049F45C-C483-4B57-A013-6EF8D720E38A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40893" custLinFactNeighborY="-2374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64900" custLinFactNeighborX="-2252" custLinFactNeighborY="3943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BCBCB99C-B6B7-4F63-B6B0-A01E7D54558C}" type="presOf" srcId="{AB0FAC81-F0BB-403A-BB2E-0DA9E8199990}" destId="{04AA80E7-6EF6-4640-8266-A755F4FF61DE}" srcOrd="0" destOrd="1" presId="urn:microsoft.com/office/officeart/2005/8/layout/list1"/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7049F45C-C483-4B57-A013-6EF8D720E38A}" srcId="{8CFDF150-F975-4505-8CC4-50026C64A53A}" destId="{AB0FAC81-F0BB-403A-BB2E-0DA9E8199990}" srcOrd="1" destOrd="0" parTransId="{74138A9B-1A39-415D-B714-9513805B2DF5}" sibTransId="{573AF7E7-92D0-4A97-BD96-88A655F185C0}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669C4ECD-2E38-4829-8A80-BF9764F219DC}" srcId="{8CFDF150-F975-4505-8CC4-50026C64A53A}" destId="{61E6E625-05DB-477B-8866-44AA5F26874F}" srcOrd="0" destOrd="0" parTransId="{00E80708-85CF-4862-A241-7B3367D08F6A}" sibTransId="{32854CE1-211C-4647-BA2E-05692C59D145}"/>
    <dgm:cxn modelId="{35910248-E457-40A2-BD0F-734F260B56E5}" type="presOf" srcId="{61E6E625-05DB-477B-8866-44AA5F26874F}" destId="{04AA80E7-6EF6-4640-8266-A755F4FF61DE}" srcOrd="0" destOrd="0" presId="urn:microsoft.com/office/officeart/2005/8/layout/list1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566847"/>
          <a:ext cx="2047947" cy="166763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学校→学童保育所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　　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(8009)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</a:t>
          </a: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いわさき認定</a:t>
          </a:r>
          <a:r>
            <a:rPr kumimoji="1" lang="ja-JP" altLang="en-US" sz="1200" kern="1200" dirty="0" err="1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こ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ども園　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(8111)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学校→スクールバス</a:t>
          </a:r>
          <a: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西北交通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(6901)</a:t>
          </a:r>
          <a:b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</a:t>
          </a:r>
          <a:r>
            <a:rPr kumimoji="1" lang="en-US" altLang="ja-JP" sz="10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※</a:t>
          </a:r>
          <a:r>
            <a:rPr kumimoji="1" lang="ja-JP" altLang="en-US" sz="10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便数の変更など</a:t>
          </a:r>
          <a:endParaRPr kumimoji="1" lang="ja-JP" altLang="en-US" sz="1000" b="0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566847"/>
        <a:ext cx="2047947" cy="1667631"/>
      </dsp:txXfrm>
    </dsp:sp>
    <dsp:sp modelId="{E60D3FE6-24C8-48BF-83C7-362C6719A316}">
      <dsp:nvSpPr>
        <dsp:cNvPr id="0" name=""/>
        <dsp:cNvSpPr/>
      </dsp:nvSpPr>
      <dsp:spPr>
        <a:xfrm>
          <a:off x="39784" y="422813"/>
          <a:ext cx="1954981" cy="255929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関係機関との連携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52277" y="435306"/>
        <a:ext cx="1929995" cy="2309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1463554"/>
          <a:ext cx="2047947" cy="10630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学校→保護者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迎えの要請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（一斉配信）</a:t>
          </a:r>
          <a:endParaRPr kumimoji="1" lang="ja-JP" altLang="en-US" sz="1200" b="0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1463554"/>
        <a:ext cx="2047947" cy="1063062"/>
      </dsp:txXfrm>
    </dsp:sp>
    <dsp:sp modelId="{E60D3FE6-24C8-48BF-83C7-362C6719A316}">
      <dsp:nvSpPr>
        <dsp:cNvPr id="0" name=""/>
        <dsp:cNvSpPr/>
      </dsp:nvSpPr>
      <dsp:spPr>
        <a:xfrm>
          <a:off x="54790" y="1333046"/>
          <a:ext cx="1954981" cy="255929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メール配信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67283" y="1345539"/>
        <a:ext cx="1929995" cy="2309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0737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794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19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458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1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495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225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709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880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568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199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20BFD-D686-4967-A4E2-C299FD97493F}" type="datetimeFigureOut">
              <a:rPr kumimoji="1" lang="ja-JP" altLang="en-US" smtClean="0"/>
              <a:t>2017/6/28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693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51851" y="-100701"/>
            <a:ext cx="6173485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暴風･大雪</a:t>
            </a:r>
            <a:r>
              <a:rPr lang="ja-JP" altLang="en-US" sz="32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警報</a:t>
            </a:r>
            <a:r>
              <a:rPr lang="ja-JP" alt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・</a:t>
            </a:r>
            <a:r>
              <a:rPr lang="ja-JP" altLang="en-US" sz="320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注意報</a:t>
            </a:r>
            <a:r>
              <a:rPr lang="ja-JP" alt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を</a:t>
            </a:r>
            <a:endParaRPr lang="en-US" altLang="ja-JP" sz="3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 algn="ctr"/>
            <a:r>
              <a:rPr lang="ja-JP" alt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入手した時の下校時の対応</a:t>
            </a:r>
            <a:endParaRPr lang="ja-JP" altLang="en-US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952258514"/>
              </p:ext>
            </p:extLst>
          </p:nvPr>
        </p:nvGraphicFramePr>
        <p:xfrm>
          <a:off x="63896" y="5088468"/>
          <a:ext cx="2047947" cy="3508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 flipH="1">
            <a:off x="-186552" y="3723305"/>
            <a:ext cx="1737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（連絡方法）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flipH="1">
            <a:off x="-81300" y="2915106"/>
            <a:ext cx="2985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１　対応の概要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3896" y="1452745"/>
            <a:ext cx="6720765" cy="954107"/>
          </a:xfrm>
          <a:prstGeom prst="rect">
            <a:avLst/>
          </a:prstGeom>
          <a:noFill/>
          <a:ln w="9525"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〇情報収集・情報提供を素早く行う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〇集団下校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〇保護者の迎えを要請する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94450" y="1479616"/>
            <a:ext cx="315202" cy="908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基本対応</a:t>
            </a:r>
            <a:endParaRPr kumimoji="1" lang="ja-JP" altLang="en-US" sz="1400" dirty="0"/>
          </a:p>
        </p:txBody>
      </p:sp>
      <p:sp>
        <p:nvSpPr>
          <p:cNvPr id="2" name="下矢印吹き出し 1"/>
          <p:cNvSpPr/>
          <p:nvPr/>
        </p:nvSpPr>
        <p:spPr>
          <a:xfrm>
            <a:off x="1411254" y="3284438"/>
            <a:ext cx="3030982" cy="890815"/>
          </a:xfrm>
          <a:prstGeom prst="down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kumimoji="1" lang="ja-JP" altLang="en-US" sz="4000" b="1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暴風･大雪</a:t>
            </a:r>
            <a:r>
              <a:rPr kumimoji="1" lang="ja-JP" altLang="en-US" b="1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</a:t>
            </a:r>
            <a:endParaRPr kumimoji="1" lang="ja-JP" altLang="en-US" b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3" name="下矢印吹き出し 2"/>
          <p:cNvSpPr/>
          <p:nvPr/>
        </p:nvSpPr>
        <p:spPr>
          <a:xfrm>
            <a:off x="2379841" y="4194537"/>
            <a:ext cx="1110425" cy="1266636"/>
          </a:xfrm>
          <a:prstGeom prst="downArrowCallout">
            <a:avLst>
              <a:gd name="adj1" fmla="val 11513"/>
              <a:gd name="adj2" fmla="val 11371"/>
              <a:gd name="adj3" fmla="val 16330"/>
              <a:gd name="adj4" fmla="val 3774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受付者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0" name="下矢印吹き出し 9"/>
          <p:cNvSpPr/>
          <p:nvPr/>
        </p:nvSpPr>
        <p:spPr>
          <a:xfrm>
            <a:off x="2379844" y="5486524"/>
            <a:ext cx="1110422" cy="1797189"/>
          </a:xfrm>
          <a:prstGeom prst="downArrowCallout">
            <a:avLst>
              <a:gd name="adj1" fmla="val 10944"/>
              <a:gd name="adj2" fmla="val 10049"/>
              <a:gd name="adj3" fmla="val 14445"/>
              <a:gd name="adj4" fmla="val 5632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校長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副校長</a:t>
            </a:r>
          </a:p>
        </p:txBody>
      </p:sp>
      <p:sp>
        <p:nvSpPr>
          <p:cNvPr id="11" name="下矢印吹き出し 10"/>
          <p:cNvSpPr/>
          <p:nvPr/>
        </p:nvSpPr>
        <p:spPr>
          <a:xfrm>
            <a:off x="2371534" y="7309066"/>
            <a:ext cx="1110423" cy="605605"/>
          </a:xfrm>
          <a:prstGeom prst="downArrowCallout">
            <a:avLst>
              <a:gd name="adj1" fmla="val 20289"/>
              <a:gd name="adj2" fmla="val 16199"/>
              <a:gd name="adj3" fmla="val 24737"/>
              <a:gd name="adj4" fmla="val 48506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児童</a:t>
            </a:r>
            <a:endParaRPr kumimoji="1" lang="ja-JP" altLang="en-US" sz="1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379843" y="7917450"/>
            <a:ext cx="1102114" cy="30392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n w="0"/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家庭</a:t>
            </a:r>
            <a:endParaRPr kumimoji="1" lang="ja-JP" altLang="en-US" sz="1400" dirty="0">
              <a:ln w="0"/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8" name="左矢印吹き出し 7"/>
          <p:cNvSpPr/>
          <p:nvPr/>
        </p:nvSpPr>
        <p:spPr>
          <a:xfrm>
            <a:off x="3177196" y="3535296"/>
            <a:ext cx="3679779" cy="980357"/>
          </a:xfrm>
          <a:prstGeom prst="leftArrowCallout">
            <a:avLst>
              <a:gd name="adj1" fmla="val 6412"/>
              <a:gd name="adj2" fmla="val 10489"/>
              <a:gd name="adj3" fmla="val 23397"/>
              <a:gd name="adj4" fmla="val 63823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情報の確認</a:t>
            </a: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目視で確認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気象庁の予報で確認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交通情報を確認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5" name="左矢印吹き出し 14"/>
          <p:cNvSpPr/>
          <p:nvPr/>
        </p:nvSpPr>
        <p:spPr>
          <a:xfrm>
            <a:off x="3544696" y="5362259"/>
            <a:ext cx="3313304" cy="1016687"/>
          </a:xfrm>
          <a:prstGeom prst="leftArrowCallout">
            <a:avLst>
              <a:gd name="adj1" fmla="val 9226"/>
              <a:gd name="adj2" fmla="val 12317"/>
              <a:gd name="adj3" fmla="val 19911"/>
              <a:gd name="adj4" fmla="val 8061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情報の共有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校内体制の決定・教職員への指示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保護者へのメール配信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関係機関への情報提供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6" name="左矢印吹き出し 15"/>
          <p:cNvSpPr/>
          <p:nvPr/>
        </p:nvSpPr>
        <p:spPr>
          <a:xfrm>
            <a:off x="3086421" y="7186103"/>
            <a:ext cx="3770554" cy="1111036"/>
          </a:xfrm>
          <a:prstGeom prst="leftArrowCallout">
            <a:avLst>
              <a:gd name="adj1" fmla="val 8612"/>
              <a:gd name="adj2" fmla="val 8809"/>
              <a:gd name="adj3" fmla="val 21610"/>
              <a:gd name="adj4" fmla="val 707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下校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登校班ごとの集団下校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徒歩通学班は職員が引率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バス通はバス停まで保護者のお迎えを要請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graphicFrame>
        <p:nvGraphicFramePr>
          <p:cNvPr id="27" name="図表 26"/>
          <p:cNvGraphicFramePr/>
          <p:nvPr>
            <p:extLst>
              <p:ext uri="{D42A27DB-BD31-4B8C-83A1-F6EECF244321}">
                <p14:modId xmlns:p14="http://schemas.microsoft.com/office/powerpoint/2010/main" val="734991516"/>
              </p:ext>
            </p:extLst>
          </p:nvPr>
        </p:nvGraphicFramePr>
        <p:xfrm>
          <a:off x="55587" y="2825944"/>
          <a:ext cx="2047947" cy="3233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26" name="直線矢印コネクタ 25"/>
          <p:cNvCxnSpPr>
            <a:stCxn id="10" idx="1"/>
          </p:cNvCxnSpPr>
          <p:nvPr/>
        </p:nvCxnSpPr>
        <p:spPr>
          <a:xfrm flipH="1">
            <a:off x="2126158" y="5992612"/>
            <a:ext cx="25368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カギ線コネクタ 31"/>
          <p:cNvCxnSpPr/>
          <p:nvPr/>
        </p:nvCxnSpPr>
        <p:spPr>
          <a:xfrm rot="16200000" flipV="1">
            <a:off x="1415562" y="5153269"/>
            <a:ext cx="1547704" cy="12650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4931489" y="1518779"/>
            <a:ext cx="178403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集団下校</a:t>
            </a:r>
            <a:endParaRPr kumimoji="1" lang="ja-JP" altLang="en-US" sz="1400" dirty="0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931489" y="1846734"/>
            <a:ext cx="178403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迎えの要請</a:t>
            </a:r>
            <a:endParaRPr kumimoji="1" lang="ja-JP" altLang="en-US" sz="1400" dirty="0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 flipH="1">
            <a:off x="-81302" y="8228643"/>
            <a:ext cx="69393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２　その他</a:t>
            </a:r>
            <a:endParaRPr kumimoji="1" lang="en-US" altLang="ja-JP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　ア　スクールバス会社と連絡を取り合い、運行の状況を把握する。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　イ　</a:t>
            </a:r>
            <a:r>
              <a:rPr kumimoji="1" lang="ja-JP" altLang="en-US" sz="1400" b="1" u="wavyDbl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バスが運行途中に</a:t>
            </a:r>
            <a:r>
              <a:rPr kumimoji="1" lang="ja-JP" altLang="en-US" sz="1200" u="sng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何らかのトラブルで正常に運行できなくなった場合は、速やかに</a:t>
            </a:r>
            <a:r>
              <a:rPr kumimoji="1" lang="ja-JP" altLang="en-US" sz="1200" u="sng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保　　</a:t>
            </a:r>
            <a:endParaRPr kumimoji="1" lang="en-US" altLang="ja-JP" sz="1200" u="sng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　　　</a:t>
            </a:r>
            <a:r>
              <a:rPr kumimoji="1" lang="ja-JP" altLang="en-US" sz="1200" u="sng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護者</a:t>
            </a:r>
            <a:r>
              <a:rPr kumimoji="1" lang="ja-JP" altLang="en-US" sz="1200" u="sng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に電話等でその旨を伝える</a:t>
            </a: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。　</a:t>
            </a:r>
            <a:endParaRPr kumimoji="1" lang="ja-JP" altLang="en-US" sz="12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993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1167</TotalTime>
  <Words>121</Words>
  <Application>Microsoft Office PowerPoint</Application>
  <PresentationFormat>A4 210 x 297 mm</PresentationFormat>
  <Paragraphs>39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AR P丸ゴシック体M</vt:lpstr>
      <vt:lpstr>AR丸ゴシック体E</vt:lpstr>
      <vt:lpstr>AR丸ゴシック体M</vt:lpstr>
      <vt:lpstr>游ゴシック</vt:lpstr>
      <vt:lpstr>游ゴシック Light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Company>北上市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北上市教育委員会</dc:creator>
  <cp:lastModifiedBy>北上市教育委員会</cp:lastModifiedBy>
  <cp:revision>68</cp:revision>
  <cp:lastPrinted>2017-06-16T07:50:14Z</cp:lastPrinted>
  <dcterms:created xsi:type="dcterms:W3CDTF">2017-05-12T07:35:47Z</dcterms:created>
  <dcterms:modified xsi:type="dcterms:W3CDTF">2017-06-28T08:05:42Z</dcterms:modified>
</cp:coreProperties>
</file>