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5" d="100"/>
          <a:sy n="95" d="100"/>
        </p:scale>
        <p:origin x="1452" y="2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   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1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※</a:t>
          </a:r>
          <a:r>
            <a:rPr kumimoji="1" lang="ja-JP" altLang="en-US" sz="11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停電時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65-3365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　　　　　　　　　　　　　　　　　　　　　　　　　　　　　　　　　　　　　　　　　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6FD6B149-A516-4781-9741-13445C08B5B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65A07012-268A-46BC-9764-4D817C02C5A7}" type="parTrans" cxnId="{2ADBA859-51CC-47D0-8E4B-105C2B21CF9D}">
      <dgm:prSet/>
      <dgm:spPr/>
      <dgm:t>
        <a:bodyPr/>
        <a:lstStyle/>
        <a:p>
          <a:endParaRPr kumimoji="1" lang="ja-JP" altLang="en-US"/>
        </a:p>
      </dgm:t>
    </dgm:pt>
    <dgm:pt modelId="{0580EB45-9E87-43A0-8D9D-C342CFDC669B}" type="sibTrans" cxnId="{2ADBA859-51CC-47D0-8E4B-105C2B21CF9D}">
      <dgm:prSet/>
      <dgm:spPr/>
      <dgm:t>
        <a:bodyPr/>
        <a:lstStyle/>
        <a:p>
          <a:endParaRPr kumimoji="1" lang="ja-JP" altLang="en-US"/>
        </a:p>
      </dgm:t>
    </dgm:pt>
    <dgm:pt modelId="{1AAA1905-8117-4C92-BF31-05EC522BB661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050" b="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スクールガードリーダー</a:t>
          </a:r>
          <a:r>
            <a:rPr kumimoji="1" lang="en-US" altLang="ja-JP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ja-JP" altLang="en-US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渡部</a:t>
          </a:r>
          <a:r>
            <a:rPr kumimoji="1" lang="en-US" altLang="ja-JP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××××××)</a:t>
          </a:r>
          <a:endParaRPr kumimoji="1" lang="ja-JP" altLang="en-US" sz="105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04E2A8B-84A2-4F57-87FF-17437166E124}" type="parTrans" cxnId="{03DC6D8C-45E7-460B-845C-9229859D7912}">
      <dgm:prSet/>
      <dgm:spPr/>
      <dgm:t>
        <a:bodyPr/>
        <a:lstStyle/>
        <a:p>
          <a:endParaRPr kumimoji="1" lang="ja-JP" altLang="en-US"/>
        </a:p>
      </dgm:t>
    </dgm:pt>
    <dgm:pt modelId="{E8A8C4B6-979D-4937-866F-4883847ED249}" type="sibTrans" cxnId="{03DC6D8C-45E7-460B-845C-9229859D7912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1340" custLinFactNeighborY="2803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3DC6D8C-45E7-460B-845C-9229859D7912}" srcId="{8CFDF150-F975-4505-8CC4-50026C64A53A}" destId="{1AAA1905-8117-4C92-BF31-05EC522BB661}" srcOrd="5" destOrd="0" parTransId="{704E2A8B-84A2-4F57-87FF-17437166E124}" sibTransId="{E8A8C4B6-979D-4937-866F-4883847ED249}"/>
    <dgm:cxn modelId="{5F473113-84E8-4E7E-B0DC-66FFB45843D4}" type="presOf" srcId="{1AAA1905-8117-4C92-BF31-05EC522BB661}" destId="{04AA80E7-6EF6-4640-8266-A755F4FF61DE}" srcOrd="0" destOrd="5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1E3FF63C-D12A-4925-B5AA-CC6E2E06451B}" type="presOf" srcId="{B661922A-217F-4EBE-B9C8-65208F7EF184}" destId="{04AA80E7-6EF6-4640-8266-A755F4FF61DE}" srcOrd="0" destOrd="4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6E5EA886-D265-4139-805F-6170F40FE544}" type="presOf" srcId="{5ADBFC27-9285-4519-BCAE-F6ECC8579CA7}" destId="{04AA80E7-6EF6-4640-8266-A755F4FF61DE}" srcOrd="0" destOrd="2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4" destOrd="0" parTransId="{F64FC3FF-B214-4BC6-9E41-14292D576E1B}" sibTransId="{23B297A7-4BE1-47F9-8BF2-6639A326EF4E}"/>
    <dgm:cxn modelId="{2ADBA859-51CC-47D0-8E4B-105C2B21CF9D}" srcId="{8CFDF150-F975-4505-8CC4-50026C64A53A}" destId="{6FD6B149-A516-4781-9741-13445C08B5BF}" srcOrd="3" destOrd="0" parTransId="{65A07012-268A-46BC-9764-4D817C02C5A7}" sibTransId="{0580EB45-9E87-43A0-8D9D-C342CFDC669B}"/>
    <dgm:cxn modelId="{31C7ADC7-3015-4523-8B3B-95014960463D}" type="presOf" srcId="{6FD6B149-A516-4781-9741-13445C08B5BF}" destId="{04AA80E7-6EF6-4640-8266-A755F4FF61DE}" srcOrd="0" destOrd="3" presId="urn:microsoft.com/office/officeart/2005/8/layout/list1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１１０番通報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学校→警察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出動要請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（岩崎駐在所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5211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46767" custLinFactNeighborX="-841" custLinFactNeighborY="2469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720189"/>
          <a:ext cx="2047947" cy="26056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   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en-US" altLang="ja-JP" sz="11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※</a:t>
          </a:r>
          <a:r>
            <a:rPr kumimoji="1" lang="ja-JP" altLang="en-US" sz="11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停電時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65-3365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　　　　　　　　　　　　　　　　　　　　　　　　　　　　　　　　　　　　　　　　　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050" b="0" kern="1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スクールガードリーダー</a:t>
          </a:r>
          <a:r>
            <a:rPr kumimoji="1" lang="en-US" altLang="ja-JP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ja-JP" altLang="en-US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渡部</a:t>
          </a:r>
          <a:r>
            <a:rPr kumimoji="1" lang="en-US" altLang="ja-JP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××××××)</a:t>
          </a:r>
          <a:endParaRPr kumimoji="1" lang="ja-JP" altLang="en-US" sz="105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720189"/>
        <a:ext cx="2047947" cy="2605674"/>
      </dsp:txXfrm>
    </dsp:sp>
    <dsp:sp modelId="{E60D3FE6-24C8-48BF-83C7-362C6719A316}">
      <dsp:nvSpPr>
        <dsp:cNvPr id="0" name=""/>
        <dsp:cNvSpPr/>
      </dsp:nvSpPr>
      <dsp:spPr>
        <a:xfrm>
          <a:off x="48248" y="548830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741" y="561323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7871"/>
          <a:ext cx="2047947" cy="753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学校→警察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出動要請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（岩崎駐在所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5211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7871"/>
        <a:ext cx="2047947" cy="753521"/>
      </dsp:txXfrm>
    </dsp:sp>
    <dsp:sp modelId="{E60D3FE6-24C8-48BF-83C7-362C6719A316}">
      <dsp:nvSpPr>
        <dsp:cNvPr id="0" name=""/>
        <dsp:cNvSpPr/>
      </dsp:nvSpPr>
      <dsp:spPr>
        <a:xfrm>
          <a:off x="48248" y="1240881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１１０番通報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537" y="1253170"/>
        <a:ext cx="1930403" cy="22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左矢印吹き出し 47"/>
          <p:cNvSpPr/>
          <p:nvPr/>
        </p:nvSpPr>
        <p:spPr>
          <a:xfrm>
            <a:off x="3580106" y="6267109"/>
            <a:ext cx="955738" cy="636135"/>
          </a:xfrm>
          <a:prstGeom prst="leftArrowCallout">
            <a:avLst>
              <a:gd name="adj1" fmla="val 35952"/>
              <a:gd name="adj2" fmla="val 25000"/>
              <a:gd name="adj3" fmla="val 25000"/>
              <a:gd name="adj4" fmla="val 78955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077212" y="-111086"/>
            <a:ext cx="47243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不審者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侵入時の対応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930249653"/>
              </p:ext>
            </p:extLst>
          </p:nvPr>
        </p:nvGraphicFramePr>
        <p:xfrm>
          <a:off x="55173" y="3727130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1169551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〇通報・情報提供を素早く行う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〇退去要請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・複数の職員で対応</a:t>
            </a:r>
            <a: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・できるだけ児童のいる教室側へ行かせない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〇児童の安全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確保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112846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発見者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292306" y="4755005"/>
            <a:ext cx="1488758" cy="1469526"/>
          </a:xfrm>
          <a:prstGeom prst="downArrowCallout">
            <a:avLst>
              <a:gd name="adj1" fmla="val 40170"/>
              <a:gd name="adj2" fmla="val 31626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622705" y="7130608"/>
            <a:ext cx="1202050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474279" y="2991785"/>
            <a:ext cx="3367734" cy="1493218"/>
          </a:xfrm>
          <a:prstGeom prst="leftArrowCallout">
            <a:avLst>
              <a:gd name="adj1" fmla="val 10232"/>
              <a:gd name="adj2" fmla="val 9630"/>
              <a:gd name="adj3" fmla="val 21252"/>
              <a:gd name="adj4" fmla="val 77952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★インターホンを使用して素早く通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報する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目撃時刻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目撃場所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不審者の特徴（人数・性別・危険度・移動手段・進行方向等）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4903630" y="4766209"/>
            <a:ext cx="1931332" cy="812727"/>
          </a:xfrm>
          <a:prstGeom prst="leftArrowCallout">
            <a:avLst>
              <a:gd name="adj1" fmla="val 13209"/>
              <a:gd name="adj2" fmla="val 11624"/>
              <a:gd name="adj3" fmla="val 24889"/>
              <a:gd name="adj4" fmla="val 8412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教職員への指示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退去要請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175085353"/>
              </p:ext>
            </p:extLst>
          </p:nvPr>
        </p:nvGraphicFramePr>
        <p:xfrm>
          <a:off x="55173" y="2094426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4" name="グループ化 23"/>
          <p:cNvGrpSpPr/>
          <p:nvPr/>
        </p:nvGrpSpPr>
        <p:grpSpPr>
          <a:xfrm>
            <a:off x="55173" y="7247536"/>
            <a:ext cx="2047947" cy="1122405"/>
            <a:chOff x="0" y="1377871"/>
            <a:chExt cx="2047947" cy="938383"/>
          </a:xfrm>
        </p:grpSpPr>
        <p:sp>
          <p:nvSpPr>
            <p:cNvPr id="30" name="正方形/長方形 29"/>
            <p:cNvSpPr/>
            <p:nvPr/>
          </p:nvSpPr>
          <p:spPr>
            <a:xfrm>
              <a:off x="0" y="1377871"/>
              <a:ext cx="2047947" cy="7535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テキスト ボックス 30"/>
            <p:cNvSpPr txBox="1"/>
            <p:nvPr/>
          </p:nvSpPr>
          <p:spPr>
            <a:xfrm>
              <a:off x="0" y="1377871"/>
              <a:ext cx="2047947" cy="938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0" tIns="216000" rIns="36000" bIns="85344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kumimoji="1" lang="ja-JP" altLang="en-US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学校→保護者</a:t>
              </a:r>
              <a: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/>
              </a:r>
              <a:b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</a:br>
              <a:r>
                <a:rPr kumimoji="1" lang="ja-JP" altLang="en-US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　情報提供</a:t>
              </a:r>
              <a:r>
                <a:rPr kumimoji="1" lang="en-US" altLang="ja-JP" sz="1200" b="1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/>
              </a:r>
              <a:br>
                <a:rPr kumimoji="1" lang="en-US" altLang="ja-JP" sz="1200" b="1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</a:br>
              <a:r>
                <a:rPr kumimoji="1" lang="ja-JP" altLang="en-US" sz="1200" b="1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　</a:t>
              </a:r>
              <a:r>
                <a:rPr kumimoji="1" lang="ja-JP" altLang="en-US" sz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注意喚起</a:t>
              </a:r>
              <a:endParaRPr kumimoji="1" lang="en-US" altLang="ja-JP" sz="1200" kern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101656" y="7135675"/>
            <a:ext cx="1954981" cy="251746"/>
            <a:chOff x="48248" y="1240881"/>
            <a:chExt cx="1954981" cy="251746"/>
          </a:xfrm>
        </p:grpSpPr>
        <p:sp>
          <p:nvSpPr>
            <p:cNvPr id="28" name="角丸四角形 27"/>
            <p:cNvSpPr/>
            <p:nvPr/>
          </p:nvSpPr>
          <p:spPr>
            <a:xfrm>
              <a:off x="48248" y="1240881"/>
              <a:ext cx="1954981" cy="25174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角丸四角形 6"/>
            <p:cNvSpPr txBox="1"/>
            <p:nvPr/>
          </p:nvSpPr>
          <p:spPr>
            <a:xfrm>
              <a:off x="60537" y="1253170"/>
              <a:ext cx="1930403" cy="2271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4185" tIns="0" rIns="54185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800" kern="1200" dirty="0" smtClean="0">
                  <a:solidFill>
                    <a:schemeClr val="tx1"/>
                  </a:solidFill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メール配信</a:t>
              </a:r>
              <a:endParaRPr kumimoji="1" lang="ja-JP" altLang="en-US" sz="1800" kern="12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</p:txBody>
        </p:sp>
      </p:grpSp>
      <p:cxnSp>
        <p:nvCxnSpPr>
          <p:cNvPr id="32" name="カギ線コネクタ 31"/>
          <p:cNvCxnSpPr/>
          <p:nvPr/>
        </p:nvCxnSpPr>
        <p:spPr>
          <a:xfrm rot="16200000" flipV="1">
            <a:off x="1390972" y="442174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10" idx="1"/>
          </p:cNvCxnSpPr>
          <p:nvPr/>
        </p:nvCxnSpPr>
        <p:spPr>
          <a:xfrm flipH="1" flipV="1">
            <a:off x="2107000" y="5166198"/>
            <a:ext cx="185306" cy="26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下矢印吹き出し 34"/>
          <p:cNvSpPr/>
          <p:nvPr/>
        </p:nvSpPr>
        <p:spPr>
          <a:xfrm>
            <a:off x="3415555" y="4755005"/>
            <a:ext cx="1488758" cy="1469526"/>
          </a:xfrm>
          <a:prstGeom prst="downArrowCallout">
            <a:avLst>
              <a:gd name="adj1" fmla="val 20098"/>
              <a:gd name="adj2" fmla="val 17576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304448" y="4767594"/>
            <a:ext cx="2587040" cy="80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  <a:endParaRPr kumimoji="1" lang="ja-JP" altLang="en-US" sz="2000" b="1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92306" y="6249883"/>
            <a:ext cx="1287800" cy="78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不審者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0" name="下矢印吹き出し 39"/>
          <p:cNvSpPr/>
          <p:nvPr/>
        </p:nvSpPr>
        <p:spPr>
          <a:xfrm>
            <a:off x="3770666" y="6255381"/>
            <a:ext cx="774701" cy="867853"/>
          </a:xfrm>
          <a:prstGeom prst="downArrowCallout">
            <a:avLst>
              <a:gd name="adj1" fmla="val 33605"/>
              <a:gd name="adj2" fmla="val 31764"/>
              <a:gd name="adj3" fmla="val 16330"/>
              <a:gd name="adj4" fmla="val 7617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826258" y="5408996"/>
            <a:ext cx="400110" cy="8581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退去要請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713101" y="6477336"/>
            <a:ext cx="77347" cy="215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796816" y="6241948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教職員</a:t>
            </a:r>
            <a:endParaRPr kumimoji="1" lang="en-US" altLang="ja-JP" b="1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550423" y="6454709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退去要請</a:t>
            </a:r>
            <a:endParaRPr kumimoji="1" lang="en-US" altLang="ja-JP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3" name="左矢印吹き出し 52"/>
          <p:cNvSpPr/>
          <p:nvPr/>
        </p:nvSpPr>
        <p:spPr>
          <a:xfrm>
            <a:off x="4571517" y="6009186"/>
            <a:ext cx="2270496" cy="812727"/>
          </a:xfrm>
          <a:prstGeom prst="leftArrowCallout">
            <a:avLst>
              <a:gd name="adj1" fmla="val 13209"/>
              <a:gd name="adj2" fmla="val 11624"/>
              <a:gd name="adj3" fmla="val 24889"/>
              <a:gd name="adj4" fmla="val 7164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安全確保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児童の安全確保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避難場所</a:t>
            </a:r>
            <a:r>
              <a:rPr kumimoji="1" lang="en-US" altLang="ja-JP" sz="7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※</a:t>
            </a:r>
            <a:r>
              <a:rPr kumimoji="1" lang="ja-JP" altLang="en-US" sz="7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の決定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退去要請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4" name="左矢印吹き出し 53"/>
          <p:cNvSpPr/>
          <p:nvPr/>
        </p:nvSpPr>
        <p:spPr>
          <a:xfrm>
            <a:off x="4910681" y="6876205"/>
            <a:ext cx="1931332" cy="812727"/>
          </a:xfrm>
          <a:prstGeom prst="leftArrowCallout">
            <a:avLst>
              <a:gd name="adj1" fmla="val 13209"/>
              <a:gd name="adj2" fmla="val 11624"/>
              <a:gd name="adj3" fmla="val 24889"/>
              <a:gd name="adj4" fmla="val 8412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" name="下矢印吹き出し 1"/>
          <p:cNvSpPr/>
          <p:nvPr/>
        </p:nvSpPr>
        <p:spPr>
          <a:xfrm>
            <a:off x="1840270" y="2675680"/>
            <a:ext cx="219187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280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不審者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侵入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5727" y="8926862"/>
            <a:ext cx="664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※</a:t>
            </a:r>
            <a:r>
              <a:rPr kumimoji="1" lang="ja-JP" altLang="en-US" sz="1400" dirty="0" smtClean="0"/>
              <a:t>１　避難場所は、不審者が近づけない場所（教室、体育館など）で侵入可能な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　　　経路を予想しできる限り施錠等をする。</a:t>
            </a:r>
            <a:endParaRPr kumimoji="1" lang="ja-JP" altLang="en-US" sz="1400" dirty="0"/>
          </a:p>
        </p:txBody>
      </p:sp>
      <p:cxnSp>
        <p:nvCxnSpPr>
          <p:cNvPr id="18" name="カギ線コネクタ 17"/>
          <p:cNvCxnSpPr/>
          <p:nvPr/>
        </p:nvCxnSpPr>
        <p:spPr>
          <a:xfrm rot="5400000">
            <a:off x="890657" y="6378755"/>
            <a:ext cx="2549883" cy="12495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105</Words>
  <Application>Microsoft Office PowerPoint</Application>
  <PresentationFormat>A4 210 x 297 mm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P丸ゴシック体E</vt:lpstr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69</cp:revision>
  <cp:lastPrinted>2018-10-18T06:00:09Z</cp:lastPrinted>
  <dcterms:created xsi:type="dcterms:W3CDTF">2017-05-12T07:35:47Z</dcterms:created>
  <dcterms:modified xsi:type="dcterms:W3CDTF">2018-10-23T11:08:34Z</dcterms:modified>
</cp:coreProperties>
</file>