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418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関係機関との連携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B661922A-217F-4EBE-B9C8-65208F7EF184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　　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ja-JP" altLang="en-US" sz="11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学校教育課 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(64-2111)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200" b="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F64FC3FF-B214-4BC6-9E41-14292D576E1B}" type="par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23B297A7-4BE1-47F9-8BF2-6639A326EF4E}" type="sib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02272E30-41BE-4A15-A7E3-CDA6BC70672D}">
      <dgm:prSet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いわさき認定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こども園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CD73729-744D-4F5B-A1BC-7490E3E5F2D3}" type="par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6E71DA24-1776-499C-9C7D-BB8583487E7C}" type="sib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7F31BEC3-C70B-44C4-91C1-325B05FF12AE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岩崎地区交流</a:t>
          </a: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554092D6-1D54-4D93-8780-6CE478FC5D13}" type="par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B1D1ACBB-2D43-4DDF-8B4C-32BFF6E0B53C}" type="sib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3F2705B6-E53C-49B4-AF57-E9A5F7161C7E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D938A676-0ECF-487E-B43C-57765FF44D45}" type="parTrans" cxnId="{48BAEE86-EBDD-435D-B4A9-9347B1443366}">
      <dgm:prSet/>
      <dgm:spPr/>
      <dgm:t>
        <a:bodyPr/>
        <a:lstStyle/>
        <a:p>
          <a:endParaRPr kumimoji="1" lang="ja-JP" altLang="en-US"/>
        </a:p>
      </dgm:t>
    </dgm:pt>
    <dgm:pt modelId="{7DB089A4-D1B6-409B-B615-D6AB137B38B4}" type="sibTrans" cxnId="{48BAEE86-EBDD-435D-B4A9-9347B1443366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57081" custLinFactNeighborY="-6258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101809" custLinFactNeighborX="966" custLinFactNeighborY="-3683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3DA0509-82A3-4891-9B49-20FBA14F3A2B}" type="presOf" srcId="{3F2705B6-E53C-49B4-AF57-E9A5F7161C7E}" destId="{04AA80E7-6EF6-4640-8266-A755F4FF61DE}" srcOrd="0" destOrd="1" presId="urn:microsoft.com/office/officeart/2005/8/layout/list1"/>
    <dgm:cxn modelId="{346205D4-001B-4F5F-AABA-0B65D5EE9EE4}" srcId="{8CFDF150-F975-4505-8CC4-50026C64A53A}" destId="{02272E30-41BE-4A15-A7E3-CDA6BC70672D}" srcOrd="2" destOrd="0" parTransId="{2CD73729-744D-4F5B-A1BC-7490E3E5F2D3}" sibTransId="{6E71DA24-1776-499C-9C7D-BB8583487E7C}"/>
    <dgm:cxn modelId="{1E3FF63C-D12A-4925-B5AA-CC6E2E06451B}" type="presOf" srcId="{B661922A-217F-4EBE-B9C8-65208F7EF184}" destId="{04AA80E7-6EF6-4640-8266-A755F4FF61DE}" srcOrd="0" destOrd="3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F8D0089E-9AFC-4382-B798-8EE1920EFE1F}" type="presOf" srcId="{7F31BEC3-C70B-44C4-91C1-325B05FF12AE}" destId="{04AA80E7-6EF6-4640-8266-A755F4FF61DE}" srcOrd="0" destOrd="0" presId="urn:microsoft.com/office/officeart/2005/8/layout/list1"/>
    <dgm:cxn modelId="{D57D8B86-9D17-433B-A35B-AC1891B1D0CA}" srcId="{8CFDF150-F975-4505-8CC4-50026C64A53A}" destId="{7F31BEC3-C70B-44C4-91C1-325B05FF12AE}" srcOrd="0" destOrd="0" parTransId="{554092D6-1D54-4D93-8780-6CE478FC5D13}" sibTransId="{B1D1ACBB-2D43-4DDF-8B4C-32BFF6E0B53C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89E77865-EA23-4859-8152-BF74C7B45C17}" srcId="{8CFDF150-F975-4505-8CC4-50026C64A53A}" destId="{B661922A-217F-4EBE-B9C8-65208F7EF184}" srcOrd="3" destOrd="0" parTransId="{F64FC3FF-B214-4BC6-9E41-14292D576E1B}" sibTransId="{23B297A7-4BE1-47F9-8BF2-6639A326EF4E}"/>
    <dgm:cxn modelId="{48BAEE86-EBDD-435D-B4A9-9347B1443366}" srcId="{8CFDF150-F975-4505-8CC4-50026C64A53A}" destId="{3F2705B6-E53C-49B4-AF57-E9A5F7161C7E}" srcOrd="1" destOrd="0" parTransId="{D938A676-0ECF-487E-B43C-57765FF44D45}" sibTransId="{7DB089A4-D1B6-409B-B615-D6AB137B38B4}"/>
    <dgm:cxn modelId="{A7BD5DF9-79D9-4211-8BDF-B9157DB22564}" type="presOf" srcId="{02272E30-41BE-4A15-A7E3-CDA6BC70672D}" destId="{04AA80E7-6EF6-4640-8266-A755F4FF61DE}" srcOrd="0" destOrd="2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同伴下校要請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登校形態指示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帰宅確認メール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AB0FAC81-F0BB-403A-BB2E-0DA9E8199990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4138A9B-1A39-415D-B714-9513805B2DF5}" type="par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573AF7E7-92D0-4A97-BD96-88A655F185C0}" type="sib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40893" custLinFactNeighborY="-2374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64900" custLinFactNeighborX="-293" custLinFactNeighborY="3917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BCBCB99C-B6B7-4F63-B6B0-A01E7D54558C}" type="presOf" srcId="{AB0FAC81-F0BB-403A-BB2E-0DA9E8199990}" destId="{04AA80E7-6EF6-4640-8266-A755F4FF61DE}" srcOrd="0" destOrd="1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7049F45C-C483-4B57-A013-6EF8D720E38A}" srcId="{8CFDF150-F975-4505-8CC4-50026C64A53A}" destId="{AB0FAC81-F0BB-403A-BB2E-0DA9E8199990}" srcOrd="1" destOrd="0" parTransId="{74138A9B-1A39-415D-B714-9513805B2DF5}" sibTransId="{573AF7E7-92D0-4A97-BD96-88A655F185C0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462620"/>
          <a:ext cx="2047947" cy="18760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岩崎地区交流</a:t>
          </a: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いわさき認定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こども園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　　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ja-JP" altLang="en-US" sz="11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学校教育課 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(64-2111)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200" b="0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462620"/>
        <a:ext cx="2047947" cy="1876085"/>
      </dsp:txXfrm>
    </dsp:sp>
    <dsp:sp modelId="{E60D3FE6-24C8-48BF-83C7-362C6719A316}">
      <dsp:nvSpPr>
        <dsp:cNvPr id="0" name=""/>
        <dsp:cNvSpPr/>
      </dsp:nvSpPr>
      <dsp:spPr>
        <a:xfrm>
          <a:off x="39784" y="318586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関係機関との連携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2277" y="331079"/>
        <a:ext cx="1929995" cy="230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463557"/>
          <a:ext cx="2047947" cy="10456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同伴下校要請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登校形態指示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帰宅確認メール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463557"/>
        <a:ext cx="2047947" cy="1045685"/>
      </dsp:txXfrm>
    </dsp:sp>
    <dsp:sp modelId="{E60D3FE6-24C8-48BF-83C7-362C6719A316}">
      <dsp:nvSpPr>
        <dsp:cNvPr id="0" name=""/>
        <dsp:cNvSpPr/>
      </dsp:nvSpPr>
      <dsp:spPr>
        <a:xfrm>
          <a:off x="54790" y="1337683"/>
          <a:ext cx="1954981" cy="251746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67079" y="1349972"/>
        <a:ext cx="1930403" cy="227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3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9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1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45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22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9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8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3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7540" y="-111086"/>
            <a:ext cx="60837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浸水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情報を入手した時の対応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1688577995"/>
              </p:ext>
            </p:extLst>
          </p:nvPr>
        </p:nvGraphicFramePr>
        <p:xfrm>
          <a:off x="32547" y="4402216"/>
          <a:ext cx="2047947" cy="350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/>
          <p:cNvSpPr txBox="1"/>
          <p:nvPr/>
        </p:nvSpPr>
        <p:spPr>
          <a:xfrm flipH="1">
            <a:off x="-209591" y="2991785"/>
            <a:ext cx="173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（連絡方法）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-61764" y="2192814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対応の概要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173" y="1037475"/>
            <a:ext cx="6720765" cy="95410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〇情報収集・情報提供を素早く行う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〇必要な場合は集団下校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〇保護者の協力を要請する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〇第１避難所の岩崎地区交流センターと連携を取る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5727" y="1064346"/>
            <a:ext cx="315202" cy="9086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基本対応</a:t>
            </a:r>
            <a:endParaRPr kumimoji="1" lang="ja-JP" altLang="en-US" sz="1400" dirty="0"/>
          </a:p>
        </p:txBody>
      </p:sp>
      <p:sp>
        <p:nvSpPr>
          <p:cNvPr id="2" name="下矢印吹き出し 1"/>
          <p:cNvSpPr/>
          <p:nvPr/>
        </p:nvSpPr>
        <p:spPr>
          <a:xfrm>
            <a:off x="1827468" y="2558285"/>
            <a:ext cx="2191872" cy="890815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kumimoji="1" lang="ja-JP" altLang="en-US" sz="4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浸水</a:t>
            </a:r>
            <a:r>
              <a:rPr kumimoji="1" lang="ja-JP" altLang="en-US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</a:t>
            </a:r>
            <a:endParaRPr kumimoji="1" lang="ja-JP" altLang="en-US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" name="下矢印吹き出し 2"/>
          <p:cNvSpPr/>
          <p:nvPr/>
        </p:nvSpPr>
        <p:spPr>
          <a:xfrm>
            <a:off x="2356802" y="3463017"/>
            <a:ext cx="1110425" cy="1266636"/>
          </a:xfrm>
          <a:prstGeom prst="downArrowCallout">
            <a:avLst>
              <a:gd name="adj1" fmla="val 11513"/>
              <a:gd name="adj2" fmla="val 11371"/>
              <a:gd name="adj3" fmla="val 16330"/>
              <a:gd name="adj4" fmla="val 3774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受付者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0" name="下矢印吹き出し 9"/>
          <p:cNvSpPr/>
          <p:nvPr/>
        </p:nvSpPr>
        <p:spPr>
          <a:xfrm>
            <a:off x="2356805" y="4755004"/>
            <a:ext cx="1110422" cy="1797189"/>
          </a:xfrm>
          <a:prstGeom prst="downArrowCallout">
            <a:avLst>
              <a:gd name="adj1" fmla="val 10944"/>
              <a:gd name="adj2" fmla="val 10049"/>
              <a:gd name="adj3" fmla="val 14445"/>
              <a:gd name="adj4" fmla="val 563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校長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副校長</a:t>
            </a:r>
          </a:p>
        </p:txBody>
      </p:sp>
      <p:sp>
        <p:nvSpPr>
          <p:cNvPr id="11" name="下矢印吹き出し 10"/>
          <p:cNvSpPr/>
          <p:nvPr/>
        </p:nvSpPr>
        <p:spPr>
          <a:xfrm>
            <a:off x="2348495" y="6577546"/>
            <a:ext cx="1110423" cy="605605"/>
          </a:xfrm>
          <a:prstGeom prst="downArrowCallout">
            <a:avLst>
              <a:gd name="adj1" fmla="val 20289"/>
              <a:gd name="adj2" fmla="val 16199"/>
              <a:gd name="adj3" fmla="val 24737"/>
              <a:gd name="adj4" fmla="val 4850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児童</a:t>
            </a:r>
            <a:endParaRPr kumimoji="1" lang="ja-JP" altLang="en-US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56804" y="7185930"/>
            <a:ext cx="1102114" cy="3039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家庭</a:t>
            </a:r>
            <a:endParaRPr kumimoji="1" lang="ja-JP" altLang="en-US" sz="1400" dirty="0">
              <a:ln w="0"/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8" name="左矢印吹き出し 7"/>
          <p:cNvSpPr/>
          <p:nvPr/>
        </p:nvSpPr>
        <p:spPr>
          <a:xfrm>
            <a:off x="3155182" y="2699718"/>
            <a:ext cx="3679779" cy="1148801"/>
          </a:xfrm>
          <a:prstGeom prst="leftArrowCallout">
            <a:avLst>
              <a:gd name="adj1" fmla="val 3749"/>
              <a:gd name="adj2" fmla="val 4784"/>
              <a:gd name="adj3" fmla="val 19913"/>
              <a:gd name="adj4" fmla="val 7242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情報の確認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情報提供者名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「岩崎農場ため池浸水想定区域図」により、浸水地域を特定する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道路状況を確認する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5" name="左矢印吹き出し 14"/>
          <p:cNvSpPr/>
          <p:nvPr/>
        </p:nvSpPr>
        <p:spPr>
          <a:xfrm>
            <a:off x="3521657" y="4630739"/>
            <a:ext cx="3313304" cy="1016687"/>
          </a:xfrm>
          <a:prstGeom prst="leftArrowCallout">
            <a:avLst>
              <a:gd name="adj1" fmla="val 9226"/>
              <a:gd name="adj2" fmla="val 12317"/>
              <a:gd name="adj3" fmla="val 19911"/>
              <a:gd name="adj4" fmla="val 8061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情報の共有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校内体制の決定・教職員への指示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保護者へのメール配信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関係機関への情報提供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6" name="左矢印吹き出し 15"/>
          <p:cNvSpPr/>
          <p:nvPr/>
        </p:nvSpPr>
        <p:spPr>
          <a:xfrm>
            <a:off x="3063382" y="6454583"/>
            <a:ext cx="3770554" cy="1111036"/>
          </a:xfrm>
          <a:prstGeom prst="leftArrowCallout">
            <a:avLst>
              <a:gd name="adj1" fmla="val 8612"/>
              <a:gd name="adj2" fmla="val 8809"/>
              <a:gd name="adj3" fmla="val 21610"/>
              <a:gd name="adj4" fmla="val 707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下校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登校班ごとの集団下校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徒歩通学班は職員が引率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職員による安全確認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27" name="図表 26"/>
          <p:cNvGraphicFramePr/>
          <p:nvPr>
            <p:extLst>
              <p:ext uri="{D42A27DB-BD31-4B8C-83A1-F6EECF244321}">
                <p14:modId xmlns:p14="http://schemas.microsoft.com/office/powerpoint/2010/main" val="1711194988"/>
              </p:ext>
            </p:extLst>
          </p:nvPr>
        </p:nvGraphicFramePr>
        <p:xfrm>
          <a:off x="32548" y="2094424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6" name="直線矢印コネクタ 25"/>
          <p:cNvCxnSpPr>
            <a:stCxn id="10" idx="1"/>
          </p:cNvCxnSpPr>
          <p:nvPr/>
        </p:nvCxnSpPr>
        <p:spPr>
          <a:xfrm flipH="1">
            <a:off x="2103119" y="5261092"/>
            <a:ext cx="25368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/>
          <p:nvPr/>
        </p:nvCxnSpPr>
        <p:spPr>
          <a:xfrm rot="16200000" flipV="1">
            <a:off x="1392523" y="4421749"/>
            <a:ext cx="1547704" cy="12650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634560" y="1081514"/>
            <a:ext cx="308749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「岩崎農場ため池浸水想定区域図</a:t>
            </a: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」を準備</a:t>
            </a:r>
            <a:endParaRPr kumimoji="1" lang="ja-JP" altLang="en-US" sz="12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9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479691" y="1479691"/>
            <a:ext cx="9677403" cy="671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10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1160</TotalTime>
  <Words>129</Words>
  <Application>Microsoft Office PowerPoint</Application>
  <PresentationFormat>A4 210 x 297 mm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AR P丸ゴシック体M</vt:lpstr>
      <vt:lpstr>AR丸ゴシック体E</vt:lpstr>
      <vt:lpstr>AR丸ゴシック体M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北上市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北上市教育委員会</dc:creator>
  <cp:lastModifiedBy>北上市教育委員会</cp:lastModifiedBy>
  <cp:revision>66</cp:revision>
  <cp:lastPrinted>2018-10-18T07:39:40Z</cp:lastPrinted>
  <dcterms:created xsi:type="dcterms:W3CDTF">2017-05-12T07:35:47Z</dcterms:created>
  <dcterms:modified xsi:type="dcterms:W3CDTF">2018-10-18T08:21:14Z</dcterms:modified>
</cp:coreProperties>
</file>