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395" autoAdjust="0"/>
    <p:restoredTop sz="94660"/>
  </p:normalViewPr>
  <p:slideViewPr>
    <p:cSldViewPr snapToGrid="0">
      <p:cViewPr>
        <p:scale>
          <a:sx n="96" d="100"/>
          <a:sy n="96" d="100"/>
        </p:scale>
        <p:origin x="996" y="-118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5ADBFC27-9285-4519-BCAE-F6ECC8579CA7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   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8111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）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D73053C-0E6F-4DF8-9DB5-1EF751F736C2}" type="par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74421E6C-FD7A-4813-A73C-AEF8D71AEB29}" type="sib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B661922A-217F-4EBE-B9C8-65208F7EF184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学校→和賀東中学校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(5106)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64FC3FF-B214-4BC6-9E41-14292D576E1B}" type="par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23B297A7-4BE1-47F9-8BF2-6639A326EF4E}" type="sib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7951" custLinFactNeighborY="-3157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809" custLinFactNeighborX="-841" custLinFactNeighborY="2469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89E77865-EA23-4859-8152-BF74C7B45C17}" srcId="{8CFDF150-F975-4505-8CC4-50026C64A53A}" destId="{B661922A-217F-4EBE-B9C8-65208F7EF184}" srcOrd="2" destOrd="0" parTransId="{F64FC3FF-B214-4BC6-9E41-14292D576E1B}" sibTransId="{23B297A7-4BE1-47F9-8BF2-6639A326EF4E}"/>
    <dgm:cxn modelId="{A1E7A670-ACC6-48B3-B5FF-712680119306}" srcId="{8CFDF150-F975-4505-8CC4-50026C64A53A}" destId="{5ADBFC27-9285-4519-BCAE-F6ECC8579CA7}" srcOrd="1" destOrd="0" parTransId="{7D73053C-0E6F-4DF8-9DB5-1EF751F736C2}" sibTransId="{74421E6C-FD7A-4813-A73C-AEF8D71AEB29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6E5EA886-D265-4139-805F-6170F40FE544}" type="presOf" srcId="{5ADBFC27-9285-4519-BCAE-F6ECC8579CA7}" destId="{04AA80E7-6EF6-4640-8266-A755F4FF61DE}" srcOrd="0" destOrd="1" presId="urn:microsoft.com/office/officeart/2005/8/layout/list1"/>
    <dgm:cxn modelId="{1E3FF63C-D12A-4925-B5AA-CC6E2E06451B}" type="presOf" srcId="{B661922A-217F-4EBE-B9C8-65208F7EF184}" destId="{04AA80E7-6EF6-4640-8266-A755F4FF61DE}" srcOrd="0" destOrd="2" presId="urn:microsoft.com/office/officeart/2005/8/layout/list1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駆除依頼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→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花巻中部保健所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</a:t>
          </a:r>
          <a:r>
            <a:rPr kumimoji="1" lang="en-US" altLang="ja-JP" sz="14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0198-22-2331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9001" custLinFactNeighborY="-28857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46767" custLinFactNeighborY="3021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959111"/>
          <a:ext cx="2047947" cy="16676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   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8111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）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学校→和賀東中学校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(5106)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959111"/>
        <a:ext cx="2047947" cy="1667631"/>
      </dsp:txXfrm>
    </dsp:sp>
    <dsp:sp modelId="{E60D3FE6-24C8-48BF-83C7-362C6719A316}">
      <dsp:nvSpPr>
        <dsp:cNvPr id="0" name=""/>
        <dsp:cNvSpPr/>
      </dsp:nvSpPr>
      <dsp:spPr>
        <a:xfrm>
          <a:off x="48248" y="819845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0741" y="832338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426880"/>
          <a:ext cx="2047947" cy="7660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→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花巻中部保健所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</a:t>
          </a:r>
          <a:r>
            <a:rPr kumimoji="1" lang="en-US" altLang="ja-JP" sz="14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0198-22-2331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426880"/>
        <a:ext cx="2047947" cy="766043"/>
      </dsp:txXfrm>
    </dsp:sp>
    <dsp:sp modelId="{E60D3FE6-24C8-48BF-83C7-362C6719A316}">
      <dsp:nvSpPr>
        <dsp:cNvPr id="0" name=""/>
        <dsp:cNvSpPr/>
      </dsp:nvSpPr>
      <dsp:spPr>
        <a:xfrm>
          <a:off x="47274" y="1286788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駆除依頼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9767" y="1299281"/>
        <a:ext cx="1929995" cy="230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-111086"/>
            <a:ext cx="68788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鳥</a:t>
            </a:r>
            <a:r>
              <a:rPr lang="ja-JP" alt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インフルエンザに対する対応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1223207715"/>
              </p:ext>
            </p:extLst>
          </p:nvPr>
        </p:nvGraphicFramePr>
        <p:xfrm>
          <a:off x="21063" y="2529492"/>
          <a:ext cx="2047947" cy="3112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209591" y="2991785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61764" y="2192814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3" y="1037475"/>
            <a:ext cx="6720765" cy="954107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</a:t>
            </a:r>
            <a:r>
              <a:rPr kumimoji="1" lang="ja-JP" altLang="en-US" sz="1400" u="sng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鳥の死骸を発見した者は、速やかに現場を隔離し、児童を近づけない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　</a:t>
            </a:r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〇鳥の死骸を発見した者は、第三者に知らせるなどして、職員へ連絡する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。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〇対応者は、死骸の除去にあたるとともに関係機関へ報告する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。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85727" y="1064346"/>
            <a:ext cx="315202" cy="90862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基本対応</a:t>
            </a:r>
            <a:endParaRPr kumimoji="1" lang="ja-JP" altLang="en-US" sz="1400" dirty="0"/>
          </a:p>
        </p:txBody>
      </p:sp>
      <p:sp>
        <p:nvSpPr>
          <p:cNvPr id="2" name="下矢印吹き出し 1"/>
          <p:cNvSpPr/>
          <p:nvPr/>
        </p:nvSpPr>
        <p:spPr>
          <a:xfrm>
            <a:off x="1997853" y="2558285"/>
            <a:ext cx="1811709" cy="890815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4000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鳥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の死骸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下矢印吹き出し 2"/>
          <p:cNvSpPr/>
          <p:nvPr/>
        </p:nvSpPr>
        <p:spPr>
          <a:xfrm>
            <a:off x="2356802" y="3463017"/>
            <a:ext cx="1110425" cy="1266636"/>
          </a:xfrm>
          <a:prstGeom prst="downArrowCallout">
            <a:avLst>
              <a:gd name="adj1" fmla="val 11513"/>
              <a:gd name="adj2" fmla="val 11371"/>
              <a:gd name="adj3" fmla="val 16330"/>
              <a:gd name="adj4" fmla="val 377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発見者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職員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356805" y="4755004"/>
            <a:ext cx="1110422" cy="1797189"/>
          </a:xfrm>
          <a:prstGeom prst="downArrowCallout">
            <a:avLst>
              <a:gd name="adj1" fmla="val 10944"/>
              <a:gd name="adj2" fmla="val 10049"/>
              <a:gd name="adj3" fmla="val 14445"/>
              <a:gd name="adj4" fmla="val 563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教務主任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校務技能員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1" name="下矢印吹き出し 10"/>
          <p:cNvSpPr/>
          <p:nvPr/>
        </p:nvSpPr>
        <p:spPr>
          <a:xfrm>
            <a:off x="2348495" y="6577546"/>
            <a:ext cx="1110423" cy="605605"/>
          </a:xfrm>
          <a:prstGeom prst="downArrowCallout">
            <a:avLst>
              <a:gd name="adj1" fmla="val 20289"/>
              <a:gd name="adj2" fmla="val 16199"/>
              <a:gd name="adj3" fmla="val 24737"/>
              <a:gd name="adj4" fmla="val 485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担任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356804" y="7185930"/>
            <a:ext cx="1102114" cy="3039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</a:t>
            </a:r>
            <a:endParaRPr kumimoji="1" lang="ja-JP" altLang="en-US" sz="1400" dirty="0">
              <a:ln w="0"/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" name="左矢印吹き出し 7"/>
          <p:cNvSpPr/>
          <p:nvPr/>
        </p:nvSpPr>
        <p:spPr>
          <a:xfrm>
            <a:off x="3517802" y="3017611"/>
            <a:ext cx="3317159" cy="1124439"/>
          </a:xfrm>
          <a:prstGeom prst="leftArrowCallout">
            <a:avLst>
              <a:gd name="adj1" fmla="val 12116"/>
              <a:gd name="adj2" fmla="val 10641"/>
              <a:gd name="adj3" fmla="val 19913"/>
              <a:gd name="adj4" fmla="val 8061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現場の隔離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児童を近づけない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死骸などに触れない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職員室への連絡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第三者等を使って、職員室に連絡する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5" name="左矢印吹き出し 14"/>
          <p:cNvSpPr/>
          <p:nvPr/>
        </p:nvSpPr>
        <p:spPr>
          <a:xfrm>
            <a:off x="3517802" y="4161248"/>
            <a:ext cx="3313304" cy="2070220"/>
          </a:xfrm>
          <a:prstGeom prst="leftArrowCallout">
            <a:avLst>
              <a:gd name="adj1" fmla="val 7222"/>
              <a:gd name="adj2" fmla="val 5906"/>
              <a:gd name="adj3" fmla="val 10829"/>
              <a:gd name="adj4" fmla="val 8061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現場の対応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鳥および</a:t>
            </a: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現場の状況写真を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撮る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慎重に死骸をビニル袋に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詰める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現場を消毒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する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報告・連絡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教職員への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指示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教育部総務課へ鳥写真を添付して報告する</a:t>
            </a:r>
          </a:p>
          <a:p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事後確認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鳥インフルエンザ疑いの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死骸の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搬出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6" name="左矢印吹き出し 15"/>
          <p:cNvSpPr/>
          <p:nvPr/>
        </p:nvSpPr>
        <p:spPr>
          <a:xfrm>
            <a:off x="3517802" y="6250667"/>
            <a:ext cx="3313303" cy="932484"/>
          </a:xfrm>
          <a:prstGeom prst="leftArrowCallout">
            <a:avLst>
              <a:gd name="adj1" fmla="val 15061"/>
              <a:gd name="adj2" fmla="val 12058"/>
              <a:gd name="adj3" fmla="val 21610"/>
              <a:gd name="adj4" fmla="val 8032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発見場所を教え、近づかないよう指導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する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死骸を発見した場合の対応を確認する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 flipH="1">
            <a:off x="-120040" y="7433772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　その他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14310" y="7854471"/>
            <a:ext cx="63401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ア　</a:t>
            </a: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鳥インフルエンザの疑いがある場合は、市教育委員会・保健所の指示に従って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速やか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に</a:t>
            </a: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全職員で対応する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イ　</a:t>
            </a: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現場の消毒には、塩素系溶剤を希釈したものを使用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する。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ウ　必要</a:t>
            </a: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に応じて、近隣の関係機関へ連絡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する。</a:t>
            </a:r>
            <a:endParaRPr kumimoji="1" lang="ja-JP" altLang="en-US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rot="10800000" flipV="1">
            <a:off x="2068979" y="5261092"/>
            <a:ext cx="287827" cy="2983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4158656067"/>
              </p:ext>
            </p:extLst>
          </p:nvPr>
        </p:nvGraphicFramePr>
        <p:xfrm>
          <a:off x="21031" y="3942716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4" name="カギ線コネクタ 23"/>
          <p:cNvCxnSpPr>
            <a:endCxn id="6" idx="3"/>
          </p:cNvCxnSpPr>
          <p:nvPr/>
        </p:nvCxnSpPr>
        <p:spPr>
          <a:xfrm rot="16200000" flipV="1">
            <a:off x="1553177" y="4601376"/>
            <a:ext cx="1175550" cy="1438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471</TotalTime>
  <Words>146</Words>
  <Application>Microsoft Office PowerPoint</Application>
  <PresentationFormat>A4 210 x 297 mm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45</cp:revision>
  <cp:lastPrinted>2018-10-18T06:40:10Z</cp:lastPrinted>
  <dcterms:created xsi:type="dcterms:W3CDTF">2017-05-12T07:35:47Z</dcterms:created>
  <dcterms:modified xsi:type="dcterms:W3CDTF">2018-10-18T06:41:14Z</dcterms:modified>
</cp:coreProperties>
</file>