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F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>
        <p:scale>
          <a:sx n="96" d="100"/>
          <a:sy n="96" d="100"/>
        </p:scale>
        <p:origin x="1428" y="-163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5ADBFC27-9285-4519-BCAE-F6ECC8579CA7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7D73053C-0E6F-4DF8-9DB5-1EF751F736C2}" type="par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74421E6C-FD7A-4813-A73C-AEF8D71AEB29}" type="sibTrans" cxnId="{A1E7A670-ACC6-48B3-B5FF-712680119306}">
      <dgm:prSet/>
      <dgm:spPr/>
      <dgm:t>
        <a:bodyPr/>
        <a:lstStyle/>
        <a:p>
          <a:endParaRPr kumimoji="1" lang="ja-JP" altLang="en-US"/>
        </a:p>
      </dgm:t>
    </dgm:pt>
    <dgm:pt modelId="{B661922A-217F-4EBE-B9C8-65208F7EF184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　　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05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教育部総務課課長補佐　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 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</a:t>
          </a:r>
          <a:r>
            <a:rPr kumimoji="1" lang="ja-JP" altLang="en-US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内線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3451)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F64FC3FF-B214-4BC6-9E41-14292D576E1B}" type="par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23B297A7-4BE1-47F9-8BF2-6639A326EF4E}" type="sibTrans" cxnId="{89E77865-EA23-4859-8152-BF74C7B45C17}">
      <dgm:prSet/>
      <dgm:spPr/>
      <dgm:t>
        <a:bodyPr/>
        <a:lstStyle/>
        <a:p>
          <a:endParaRPr kumimoji="1" lang="ja-JP" altLang="en-US"/>
        </a:p>
      </dgm:t>
    </dgm:pt>
    <dgm:pt modelId="{02272E30-41BE-4A15-A7E3-CDA6BC70672D}">
      <dgm:prSet/>
      <dgm:spPr>
        <a:ln>
          <a:solidFill>
            <a:schemeClr val="tx1"/>
          </a:solidFill>
        </a:ln>
      </dgm:spPr>
      <dgm:t>
        <a:bodyPr/>
        <a:lstStyle/>
        <a:p>
          <a:pPr algn="l"/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CD73729-744D-4F5B-A1BC-7490E3E5F2D3}" type="par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6E71DA24-1776-499C-9C7D-BB8583487E7C}" type="sibTrans" cxnId="{346205D4-001B-4F5F-AABA-0B65D5EE9EE4}">
      <dgm:prSet/>
      <dgm:spPr/>
      <dgm:t>
        <a:bodyPr/>
        <a:lstStyle/>
        <a:p>
          <a:endParaRPr kumimoji="1" lang="ja-JP" altLang="en-US"/>
        </a:p>
      </dgm:t>
    </dgm:pt>
    <dgm:pt modelId="{7F31BEC3-C70B-44C4-91C1-325B05FF12AE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554092D6-1D54-4D93-8780-6CE478FC5D13}" type="par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B1D1ACBB-2D43-4DDF-8B4C-32BFF6E0B53C}" type="sibTrans" cxnId="{D57D8B86-9D17-433B-A35B-AC1891B1D0CA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65394" custLinFactNeighborY="-50599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101218" custLinFactNeighborX="-2446" custLinFactNeighborY="6510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346205D4-001B-4F5F-AABA-0B65D5EE9EE4}" srcId="{8CFDF150-F975-4505-8CC4-50026C64A53A}" destId="{02272E30-41BE-4A15-A7E3-CDA6BC70672D}" srcOrd="1" destOrd="0" parTransId="{2CD73729-744D-4F5B-A1BC-7490E3E5F2D3}" sibTransId="{6E71DA24-1776-499C-9C7D-BB8583487E7C}"/>
    <dgm:cxn modelId="{1E3FF63C-D12A-4925-B5AA-CC6E2E06451B}" type="presOf" srcId="{B661922A-217F-4EBE-B9C8-65208F7EF184}" destId="{04AA80E7-6EF6-4640-8266-A755F4FF61DE}" srcOrd="0" destOrd="3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A1E7A670-ACC6-48B3-B5FF-712680119306}" srcId="{8CFDF150-F975-4505-8CC4-50026C64A53A}" destId="{5ADBFC27-9285-4519-BCAE-F6ECC8579CA7}" srcOrd="2" destOrd="0" parTransId="{7D73053C-0E6F-4DF8-9DB5-1EF751F736C2}" sibTransId="{74421E6C-FD7A-4813-A73C-AEF8D71AEB29}"/>
    <dgm:cxn modelId="{F8D0089E-9AFC-4382-B798-8EE1920EFE1F}" type="presOf" srcId="{7F31BEC3-C70B-44C4-91C1-325B05FF12AE}" destId="{04AA80E7-6EF6-4640-8266-A755F4FF61DE}" srcOrd="0" destOrd="0" presId="urn:microsoft.com/office/officeart/2005/8/layout/list1"/>
    <dgm:cxn modelId="{6E5EA886-D265-4139-805F-6170F40FE544}" type="presOf" srcId="{5ADBFC27-9285-4519-BCAE-F6ECC8579CA7}" destId="{04AA80E7-6EF6-4640-8266-A755F4FF61DE}" srcOrd="0" destOrd="2" presId="urn:microsoft.com/office/officeart/2005/8/layout/list1"/>
    <dgm:cxn modelId="{D57D8B86-9D17-433B-A35B-AC1891B1D0CA}" srcId="{8CFDF150-F975-4505-8CC4-50026C64A53A}" destId="{7F31BEC3-C70B-44C4-91C1-325B05FF12AE}" srcOrd="0" destOrd="0" parTransId="{554092D6-1D54-4D93-8780-6CE478FC5D13}" sibTransId="{B1D1ACBB-2D43-4DDF-8B4C-32BFF6E0B53C}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89E77865-EA23-4859-8152-BF74C7B45C17}" srcId="{8CFDF150-F975-4505-8CC4-50026C64A53A}" destId="{B661922A-217F-4EBE-B9C8-65208F7EF184}" srcOrd="3" destOrd="0" parTransId="{F64FC3FF-B214-4BC6-9E41-14292D576E1B}" sibTransId="{23B297A7-4BE1-47F9-8BF2-6639A326EF4E}"/>
    <dgm:cxn modelId="{A7BD5DF9-79D9-4211-8BDF-B9157DB22564}" type="presOf" srcId="{02272E30-41BE-4A15-A7E3-CDA6BC70672D}" destId="{04AA80E7-6EF6-4640-8266-A755F4FF61DE}" srcOrd="0" destOrd="1" presId="urn:microsoft.com/office/officeart/2005/8/layout/list1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（一斉配</a:t>
          </a:r>
          <a:r>
            <a:rPr kumimoji="1" lang="ja-JP" altLang="en-US" sz="120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信）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35423" custLinFactNeighborY="-2629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68911" custLinFactNeighborX="290" custLinFactNeighborY="3317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C392D6-B808-40DA-8CAC-1A50338DF57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8CFDF150-F975-4505-8CC4-50026C64A53A}">
      <dgm:prSet phldrT="[テキスト]" custT="1"/>
      <dgm:spPr>
        <a:solidFill>
          <a:schemeClr val="bg1">
            <a:lumMod val="95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ctr"/>
          <a:r>
            <a:rPr kumimoji="1" lang="ja-JP" altLang="en-US" sz="14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地区連絡網</a:t>
          </a:r>
          <a:r>
            <a:rPr kumimoji="1" lang="ja-JP" altLang="en-US" sz="18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26418F33-9A07-4629-B457-8B17D69CE53B}" type="par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9B4E9679-8AC5-4881-BC9C-F3F26BBC1062}" type="sibTrans" cxnId="{A045A679-BE1F-4A3D-9DBC-576F01158484}">
      <dgm:prSet/>
      <dgm:spPr/>
      <dgm:t>
        <a:bodyPr/>
        <a:lstStyle/>
        <a:p>
          <a:endParaRPr kumimoji="1" lang="ja-JP" altLang="en-US"/>
        </a:p>
      </dgm:t>
    </dgm:pt>
    <dgm:pt modelId="{61E6E625-05DB-477B-8866-44AA5F26874F}">
      <dgm:prSet custT="1"/>
      <dgm:spPr>
        <a:ln>
          <a:solidFill>
            <a:schemeClr val="tx1"/>
          </a:solidFill>
        </a:ln>
      </dgm:spPr>
      <dgm:t>
        <a:bodyPr lIns="360000" tIns="216000" rIns="36000" anchor="t" anchorCtr="0"/>
        <a:lstStyle/>
        <a:p>
          <a:pPr algn="l"/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学校→地区委員長</a:t>
          </a:r>
          <a: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→保護者へ電話連絡</a:t>
          </a:r>
          <a:endParaRPr kumimoji="1" lang="ja-JP" altLang="en-US" sz="1200" b="1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gm:t>
    </dgm:pt>
    <dgm:pt modelId="{00E80708-85CF-4862-A241-7B3367D08F6A}" type="par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32854CE1-211C-4647-BA2E-05692C59D145}" type="sibTrans" cxnId="{669C4ECD-2E38-4829-8A80-BF9764F219DC}">
      <dgm:prSet/>
      <dgm:spPr/>
      <dgm:t>
        <a:bodyPr/>
        <a:lstStyle/>
        <a:p>
          <a:endParaRPr kumimoji="1" lang="ja-JP" altLang="en-US"/>
        </a:p>
      </dgm:t>
    </dgm:pt>
    <dgm:pt modelId="{6A50F83D-8CF1-4EB7-950B-03853E32949E}" type="pres">
      <dgm:prSet presAssocID="{F8C392D6-B808-40DA-8CAC-1A50338DF57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DAA8B14B-4985-473B-8925-6B35F59EC9B1}" type="pres">
      <dgm:prSet presAssocID="{8CFDF150-F975-4505-8CC4-50026C64A53A}" presName="parentLin" presStyleCnt="0"/>
      <dgm:spPr/>
    </dgm:pt>
    <dgm:pt modelId="{9F8F7ACF-FD0F-470C-BAA0-DCE1DAD362C8}" type="pres">
      <dgm:prSet presAssocID="{8CFDF150-F975-4505-8CC4-50026C64A53A}" presName="parentLeftMargin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E60D3FE6-24C8-48BF-83C7-362C6719A316}" type="pres">
      <dgm:prSet presAssocID="{8CFDF150-F975-4505-8CC4-50026C64A53A}" presName="parentText" presStyleLbl="node1" presStyleIdx="0" presStyleCnt="1" custScaleX="150642" custScaleY="13338" custLinFactNeighborX="-35423" custLinFactNeighborY="-2629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99E46E9C-559C-4043-8CC3-65623F77B5E5}" type="pres">
      <dgm:prSet presAssocID="{8CFDF150-F975-4505-8CC4-50026C64A53A}" presName="negativeSpace" presStyleCnt="0"/>
      <dgm:spPr/>
    </dgm:pt>
    <dgm:pt modelId="{04AA80E7-6EF6-4640-8266-A755F4FF61DE}" type="pres">
      <dgm:prSet presAssocID="{8CFDF150-F975-4505-8CC4-50026C64A53A}" presName="childText" presStyleLbl="conFgAcc1" presStyleIdx="0" presStyleCnt="1" custScaleY="68911" custLinFactNeighborX="1140" custLinFactNeighborY="33171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669C4ECD-2E38-4829-8A80-BF9764F219DC}" srcId="{8CFDF150-F975-4505-8CC4-50026C64A53A}" destId="{61E6E625-05DB-477B-8866-44AA5F26874F}" srcOrd="0" destOrd="0" parTransId="{00E80708-85CF-4862-A241-7B3367D08F6A}" sibTransId="{32854CE1-211C-4647-BA2E-05692C59D145}"/>
    <dgm:cxn modelId="{95E8D060-77EF-4543-A454-9FB7A7ED3A86}" type="presOf" srcId="{F8C392D6-B808-40DA-8CAC-1A50338DF57D}" destId="{6A50F83D-8CF1-4EB7-950B-03853E32949E}" srcOrd="0" destOrd="0" presId="urn:microsoft.com/office/officeart/2005/8/layout/list1"/>
    <dgm:cxn modelId="{3A0A7DAC-3FC8-41F6-824B-C26542BD9DAB}" type="presOf" srcId="{8CFDF150-F975-4505-8CC4-50026C64A53A}" destId="{9F8F7ACF-FD0F-470C-BAA0-DCE1DAD362C8}" srcOrd="0" destOrd="0" presId="urn:microsoft.com/office/officeart/2005/8/layout/list1"/>
    <dgm:cxn modelId="{35910248-E457-40A2-BD0F-734F260B56E5}" type="presOf" srcId="{61E6E625-05DB-477B-8866-44AA5F26874F}" destId="{04AA80E7-6EF6-4640-8266-A755F4FF61DE}" srcOrd="0" destOrd="0" presId="urn:microsoft.com/office/officeart/2005/8/layout/list1"/>
    <dgm:cxn modelId="{C8F9881D-14C2-4E55-A59C-32993D208F4D}" type="presOf" srcId="{8CFDF150-F975-4505-8CC4-50026C64A53A}" destId="{E60D3FE6-24C8-48BF-83C7-362C6719A316}" srcOrd="1" destOrd="0" presId="urn:microsoft.com/office/officeart/2005/8/layout/list1"/>
    <dgm:cxn modelId="{A045A679-BE1F-4A3D-9DBC-576F01158484}" srcId="{F8C392D6-B808-40DA-8CAC-1A50338DF57D}" destId="{8CFDF150-F975-4505-8CC4-50026C64A53A}" srcOrd="0" destOrd="0" parTransId="{26418F33-9A07-4629-B457-8B17D69CE53B}" sibTransId="{9B4E9679-8AC5-4881-BC9C-F3F26BBC1062}"/>
    <dgm:cxn modelId="{E4E02CDA-DC9C-49F9-87A1-5B1910DEFBCD}" type="presParOf" srcId="{6A50F83D-8CF1-4EB7-950B-03853E32949E}" destId="{DAA8B14B-4985-473B-8925-6B35F59EC9B1}" srcOrd="0" destOrd="0" presId="urn:microsoft.com/office/officeart/2005/8/layout/list1"/>
    <dgm:cxn modelId="{6E7BA383-9813-4C54-8862-2BFB199E2FA7}" type="presParOf" srcId="{DAA8B14B-4985-473B-8925-6B35F59EC9B1}" destId="{9F8F7ACF-FD0F-470C-BAA0-DCE1DAD362C8}" srcOrd="0" destOrd="0" presId="urn:microsoft.com/office/officeart/2005/8/layout/list1"/>
    <dgm:cxn modelId="{88382875-9FA0-4C0F-A0C7-EBBD3D2F245D}" type="presParOf" srcId="{DAA8B14B-4985-473B-8925-6B35F59EC9B1}" destId="{E60D3FE6-24C8-48BF-83C7-362C6719A316}" srcOrd="1" destOrd="0" presId="urn:microsoft.com/office/officeart/2005/8/layout/list1"/>
    <dgm:cxn modelId="{963AC2E6-48FA-4AE5-9FA1-979AEE184D99}" type="presParOf" srcId="{6A50F83D-8CF1-4EB7-950B-03853E32949E}" destId="{99E46E9C-559C-4043-8CC3-65623F77B5E5}" srcOrd="1" destOrd="0" presId="urn:microsoft.com/office/officeart/2005/8/layout/list1"/>
    <dgm:cxn modelId="{1E6ED38A-C158-45F6-A5A2-BF26A923AC3B}" type="presParOf" srcId="{6A50F83D-8CF1-4EB7-950B-03853E32949E}" destId="{04AA80E7-6EF6-4640-8266-A755F4FF61DE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48617"/>
          <a:ext cx="2047947" cy="202062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学校→学童保育所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(8009)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学校→岩崎地区交流</a:t>
          </a: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b="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センター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(6076)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学校→いわさき認定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      </a:t>
          </a: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こども園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(8111)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学校→教育委員会　　　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ja-JP" altLang="en-US" sz="105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教育部総務課課長補佐　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　 　　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(64-2111</a:t>
          </a:r>
          <a:r>
            <a:rPr kumimoji="1" lang="ja-JP" altLang="en-US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内線</a:t>
          </a:r>
          <a:r>
            <a:rPr kumimoji="1" lang="en-US" altLang="ja-JP" sz="1200" b="1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3451)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48617"/>
        <a:ext cx="2047947" cy="2020627"/>
      </dsp:txXfrm>
    </dsp:sp>
    <dsp:sp modelId="{E60D3FE6-24C8-48BF-83C7-362C6719A316}">
      <dsp:nvSpPr>
        <dsp:cNvPr id="0" name=""/>
        <dsp:cNvSpPr/>
      </dsp:nvSpPr>
      <dsp:spPr>
        <a:xfrm>
          <a:off x="32078" y="0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関係機関への情報提供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44571" y="12493"/>
        <a:ext cx="1929995" cy="2309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370587"/>
          <a:ext cx="2047947" cy="11287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学校→保護者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（一斉配</a:t>
          </a:r>
          <a:r>
            <a:rPr kumimoji="1" lang="ja-JP" altLang="en-US" sz="1200" kern="120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信）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370587"/>
        <a:ext cx="2047947" cy="1128762"/>
      </dsp:txXfrm>
    </dsp:sp>
    <dsp:sp modelId="{E60D3FE6-24C8-48BF-83C7-362C6719A316}">
      <dsp:nvSpPr>
        <dsp:cNvPr id="0" name=""/>
        <dsp:cNvSpPr/>
      </dsp:nvSpPr>
      <dsp:spPr>
        <a:xfrm>
          <a:off x="59861" y="1251286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メール配信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72354" y="1263779"/>
        <a:ext cx="1929995" cy="2309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A80E7-6EF6-4640-8266-A755F4FF61DE}">
      <dsp:nvSpPr>
        <dsp:cNvPr id="0" name=""/>
        <dsp:cNvSpPr/>
      </dsp:nvSpPr>
      <dsp:spPr>
        <a:xfrm>
          <a:off x="0" y="1370587"/>
          <a:ext cx="2047947" cy="11287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0000" tIns="216000" rIns="36000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学校→地区委員長</a:t>
          </a:r>
          <a: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/>
          </a:r>
          <a:br>
            <a:rPr kumimoji="1" lang="en-US" altLang="ja-JP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</a:br>
          <a:r>
            <a:rPr kumimoji="1" lang="ja-JP" altLang="en-US" sz="1200" kern="12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rPr>
            <a:t>→保護者へ電話連絡</a:t>
          </a:r>
          <a:endParaRPr kumimoji="1" lang="ja-JP" altLang="en-US" sz="1200" b="1" kern="1200" dirty="0"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0" y="1370587"/>
        <a:ext cx="2047947" cy="1128762"/>
      </dsp:txXfrm>
    </dsp:sp>
    <dsp:sp modelId="{E60D3FE6-24C8-48BF-83C7-362C6719A316}">
      <dsp:nvSpPr>
        <dsp:cNvPr id="0" name=""/>
        <dsp:cNvSpPr/>
      </dsp:nvSpPr>
      <dsp:spPr>
        <a:xfrm>
          <a:off x="59861" y="1251286"/>
          <a:ext cx="1954981" cy="255929"/>
        </a:xfrm>
        <a:prstGeom prst="round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4185" tIns="0" rIns="54185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400" kern="1200" dirty="0" smtClean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rPr>
            <a:t>地区連絡網</a:t>
          </a:r>
          <a:r>
            <a:rPr kumimoji="1" lang="ja-JP" altLang="en-US" sz="1800" kern="12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rPr>
            <a:t>　</a:t>
          </a:r>
          <a:endParaRPr kumimoji="1" lang="ja-JP" altLang="en-US" sz="1800" kern="1200" dirty="0">
            <a:solidFill>
              <a:schemeClr val="tx1"/>
            </a:solidFill>
            <a:latin typeface="AR丸ゴシック体M" panose="020F0609000000000000" pitchFamily="49" charset="-128"/>
            <a:ea typeface="AR丸ゴシック体M" panose="020F0609000000000000" pitchFamily="49" charset="-128"/>
          </a:endParaRPr>
        </a:p>
      </dsp:txBody>
      <dsp:txXfrm>
        <a:off x="72354" y="1263779"/>
        <a:ext cx="1929995" cy="2309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E83FD-B637-492E-9B7B-E7F0A9C032B1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EE0651-C84B-48A7-B05F-B39140A40D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865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37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0794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19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545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1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4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22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97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88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1568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199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0BFD-D686-4967-A4E2-C299FD97493F}" type="datetimeFigureOut">
              <a:rPr kumimoji="1" lang="ja-JP" altLang="en-US" smtClean="0"/>
              <a:t>2018/10/18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83B72-7B46-45A9-AFFB-7C8B5CEDA3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3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88647" y="-111086"/>
            <a:ext cx="69301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大規模地震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時の対応</a:t>
            </a:r>
            <a:r>
              <a:rPr lang="en-US" altLang="ja-JP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【</a:t>
            </a:r>
            <a:r>
              <a:rPr lang="ja-JP" altLang="en-US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各種</a:t>
            </a:r>
            <a:r>
              <a:rPr lang="en-US" altLang="ja-JP" sz="32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】</a:t>
            </a:r>
            <a:endParaRPr lang="ja-JP" alt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graphicFrame>
        <p:nvGraphicFramePr>
          <p:cNvPr id="6" name="図表 5"/>
          <p:cNvGraphicFramePr/>
          <p:nvPr>
            <p:extLst>
              <p:ext uri="{D42A27DB-BD31-4B8C-83A1-F6EECF244321}">
                <p14:modId xmlns:p14="http://schemas.microsoft.com/office/powerpoint/2010/main" val="1654548372"/>
              </p:ext>
            </p:extLst>
          </p:nvPr>
        </p:nvGraphicFramePr>
        <p:xfrm>
          <a:off x="65031" y="5252874"/>
          <a:ext cx="2047947" cy="2169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テキスト ボックス 6"/>
          <p:cNvSpPr txBox="1"/>
          <p:nvPr/>
        </p:nvSpPr>
        <p:spPr>
          <a:xfrm flipH="1">
            <a:off x="-88165" y="2505705"/>
            <a:ext cx="1737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（連絡方法）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 flipH="1">
            <a:off x="-88165" y="2060297"/>
            <a:ext cx="2985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対応の概要</a:t>
            </a:r>
            <a:endParaRPr kumimoji="1" lang="ja-JP" altLang="en-US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2108" y="765998"/>
            <a:ext cx="6812854" cy="954107"/>
          </a:xfrm>
          <a:prstGeom prst="rect">
            <a:avLst/>
          </a:prstGeom>
          <a:noFill/>
          <a:ln w="9525" cap="rnd">
            <a:solidFill>
              <a:schemeClr val="tx1"/>
            </a:solidFill>
            <a:round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〇児</a:t>
            </a:r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童</a:t>
            </a:r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の安全確保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〇保護者への引き渡し</a:t>
            </a:r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　〇メールで緊急一斉送信・地区連絡網による電話連絡</a:t>
            </a:r>
            <a:endParaRPr kumimoji="1" lang="en-US" altLang="ja-JP" sz="1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endParaRPr kumimoji="1" lang="en-US" altLang="ja-JP" sz="1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45971" y="812244"/>
            <a:ext cx="315202" cy="907861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初期対応</a:t>
            </a:r>
            <a:endParaRPr kumimoji="1" lang="ja-JP" altLang="en-US" sz="1400" dirty="0"/>
          </a:p>
        </p:txBody>
      </p:sp>
      <p:graphicFrame>
        <p:nvGraphicFramePr>
          <p:cNvPr id="27" name="図表 26"/>
          <p:cNvGraphicFramePr/>
          <p:nvPr>
            <p:extLst>
              <p:ext uri="{D42A27DB-BD31-4B8C-83A1-F6EECF244321}">
                <p14:modId xmlns:p14="http://schemas.microsoft.com/office/powerpoint/2010/main" val="3391118091"/>
              </p:ext>
            </p:extLst>
          </p:nvPr>
        </p:nvGraphicFramePr>
        <p:xfrm>
          <a:off x="66365" y="1679229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" name="下矢印吹き出し 1"/>
          <p:cNvSpPr/>
          <p:nvPr/>
        </p:nvSpPr>
        <p:spPr>
          <a:xfrm>
            <a:off x="2303098" y="1799556"/>
            <a:ext cx="4499509" cy="890815"/>
          </a:xfrm>
          <a:prstGeom prst="downArrowCallout">
            <a:avLst>
              <a:gd name="adj1" fmla="val 177087"/>
              <a:gd name="adj2" fmla="val 132536"/>
              <a:gd name="adj3" fmla="val 25000"/>
              <a:gd name="adj4" fmla="val 6497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/>
            <a:r>
              <a:rPr kumimoji="1" lang="ja-JP" altLang="en-US" sz="2800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大規模地震</a:t>
            </a:r>
            <a:r>
              <a:rPr kumimoji="1" lang="ja-JP" altLang="en-US" b="1" dirty="0" smtClean="0">
                <a:ln w="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発生</a:t>
            </a:r>
            <a:endParaRPr kumimoji="1" lang="ja-JP" altLang="en-US" b="1" dirty="0">
              <a:ln w="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44" name="図表 43"/>
          <p:cNvGraphicFramePr/>
          <p:nvPr>
            <p:extLst>
              <p:ext uri="{D42A27DB-BD31-4B8C-83A1-F6EECF244321}">
                <p14:modId xmlns:p14="http://schemas.microsoft.com/office/powerpoint/2010/main" val="2481739157"/>
              </p:ext>
            </p:extLst>
          </p:nvPr>
        </p:nvGraphicFramePr>
        <p:xfrm>
          <a:off x="65031" y="2690728"/>
          <a:ext cx="2047947" cy="32334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47" name="テキスト ボックス 46"/>
          <p:cNvSpPr txBox="1"/>
          <p:nvPr/>
        </p:nvSpPr>
        <p:spPr>
          <a:xfrm>
            <a:off x="5018575" y="809143"/>
            <a:ext cx="17840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児童の安全確保</a:t>
            </a:r>
            <a:endParaRPr kumimoji="1"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018575" y="1137098"/>
            <a:ext cx="178403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保護者への引き渡し</a:t>
            </a:r>
            <a:endParaRPr kumimoji="1" lang="ja-JP" altLang="en-US" sz="1400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8" name="右矢印吹き出し 7"/>
          <p:cNvSpPr/>
          <p:nvPr/>
        </p:nvSpPr>
        <p:spPr>
          <a:xfrm>
            <a:off x="2303098" y="2932126"/>
            <a:ext cx="1833473" cy="740288"/>
          </a:xfrm>
          <a:prstGeom prst="rightArrowCallout">
            <a:avLst>
              <a:gd name="adj1" fmla="val 25000"/>
              <a:gd name="adj2" fmla="val 18845"/>
              <a:gd name="adj3" fmla="val 26538"/>
              <a:gd name="adj4" fmla="val 7606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在宅</a:t>
            </a:r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時</a:t>
            </a:r>
            <a:endParaRPr kumimoji="1"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100487" y="2641599"/>
            <a:ext cx="28520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（児童）　　　　　（職員）</a:t>
            </a:r>
            <a:endParaRPr kumimoji="1" lang="ja-JP" altLang="en-US" sz="16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557840" y="3701442"/>
            <a:ext cx="4277122" cy="13665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・学校の被害状況確認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・メールと地区連絡網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（内容）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保護者の管理下で、児童の安全を確保すること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　学校から連絡があるまで、児童を自宅で待機さ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せてほしいこと</a:t>
            </a:r>
            <a:endParaRPr kumimoji="1" lang="ja-JP" altLang="en-US" sz="14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4" name="右矢印吹き出し 23"/>
          <p:cNvSpPr/>
          <p:nvPr/>
        </p:nvSpPr>
        <p:spPr>
          <a:xfrm>
            <a:off x="2290880" y="5167085"/>
            <a:ext cx="1833473" cy="769260"/>
          </a:xfrm>
          <a:prstGeom prst="rightArrowCallout">
            <a:avLst>
              <a:gd name="adj1" fmla="val 25000"/>
              <a:gd name="adj2" fmla="val 18845"/>
              <a:gd name="adj3" fmla="val 26538"/>
              <a:gd name="adj4" fmla="val 7606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登下校中</a:t>
            </a:r>
            <a:endParaRPr kumimoji="1"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5" name="下矢印吹き出し 24"/>
          <p:cNvSpPr/>
          <p:nvPr/>
        </p:nvSpPr>
        <p:spPr>
          <a:xfrm>
            <a:off x="4165599" y="5163245"/>
            <a:ext cx="2666036" cy="816404"/>
          </a:xfrm>
          <a:prstGeom prst="downArrowCallout">
            <a:avLst>
              <a:gd name="adj1" fmla="val 25000"/>
              <a:gd name="adj2" fmla="val 18421"/>
              <a:gd name="adj3" fmla="val 14474"/>
              <a:gd name="adj4" fmla="val 76819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通学路に出る</a:t>
            </a:r>
            <a:endParaRPr kumimoji="1" lang="ja-JP" altLang="en-US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565658" y="5979650"/>
            <a:ext cx="4277122" cy="17564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・通学路に出て、児童の安全確保と避難誘導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・登校した児童の安全確保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・保護者への引き渡し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・メールと地区連絡網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（内容）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　保護者は通学路に出て児童の安全確保と避難誘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導をすること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登校した児童を学校に引き取りに来てほしいこと</a:t>
            </a:r>
            <a:endParaRPr kumimoji="1" lang="ja-JP" altLang="en-US" sz="1400" dirty="0">
              <a:solidFill>
                <a:schemeClr val="tx1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右矢印吹き出し 27"/>
          <p:cNvSpPr/>
          <p:nvPr/>
        </p:nvSpPr>
        <p:spPr>
          <a:xfrm>
            <a:off x="2299771" y="7978708"/>
            <a:ext cx="1833473" cy="751635"/>
          </a:xfrm>
          <a:prstGeom prst="rightArrowCallout">
            <a:avLst>
              <a:gd name="adj1" fmla="val 25000"/>
              <a:gd name="adj2" fmla="val 18845"/>
              <a:gd name="adj3" fmla="val 26538"/>
              <a:gd name="adj4" fmla="val 76060"/>
            </a:avLst>
          </a:prstGeom>
          <a:solidFill>
            <a:schemeClr val="bg1">
              <a:lumMod val="6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校外学習など</a:t>
            </a:r>
            <a:endParaRPr kumimoji="1" lang="ja-JP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9" name="下矢印吹き出し 28"/>
          <p:cNvSpPr/>
          <p:nvPr/>
        </p:nvSpPr>
        <p:spPr>
          <a:xfrm>
            <a:off x="4165599" y="7978708"/>
            <a:ext cx="2666036" cy="801652"/>
          </a:xfrm>
          <a:prstGeom prst="downArrowCallout">
            <a:avLst>
              <a:gd name="adj1" fmla="val 25000"/>
              <a:gd name="adj2" fmla="val 18421"/>
              <a:gd name="adj3" fmla="val 14474"/>
              <a:gd name="adj4" fmla="val 76819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児童とともに行動</a:t>
            </a:r>
            <a:endParaRPr kumimoji="1" lang="ja-JP" altLang="en-US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554513" y="8780360"/>
            <a:ext cx="4277122" cy="10966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・児童を安全な場所に避難させ、安全に帰校させる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・保護者への引き渡し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・メールと地区連絡網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（内容）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児童を学校に引き取りに来てほしいこと</a:t>
            </a:r>
            <a:endParaRPr kumimoji="1" lang="ja-JP" altLang="en-US" sz="14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" name="下矢印吹き出し 4"/>
          <p:cNvSpPr/>
          <p:nvPr/>
        </p:nvSpPr>
        <p:spPr>
          <a:xfrm>
            <a:off x="4168926" y="2931499"/>
            <a:ext cx="2666036" cy="865059"/>
          </a:xfrm>
          <a:prstGeom prst="downArrowCallout">
            <a:avLst>
              <a:gd name="adj1" fmla="val 25000"/>
              <a:gd name="adj2" fmla="val 18421"/>
              <a:gd name="adj3" fmla="val 14474"/>
              <a:gd name="adj4" fmla="val 76819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dirty="0" smtClean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※</a:t>
            </a:r>
            <a:r>
              <a:rPr kumimoji="1" lang="ja-JP" altLang="en-US" sz="1400" u="sng" dirty="0" smtClean="0">
                <a:solidFill>
                  <a:schemeClr val="tx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震度５以上</a:t>
            </a:r>
            <a:endParaRPr kumimoji="1" lang="en-US" altLang="ja-JP" sz="1400" u="sng" dirty="0" smtClean="0">
              <a:solidFill>
                <a:schemeClr val="tx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校長・副校長・校務技能員</a:t>
            </a:r>
            <a:endParaRPr kumimoji="1" lang="en-US" altLang="ja-JP" sz="1400" dirty="0" smtClean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のみ速やかに出勤</a:t>
            </a:r>
            <a:endParaRPr kumimoji="1" lang="ja-JP" altLang="en-US" sz="1400" dirty="0">
              <a:solidFill>
                <a:schemeClr val="tx1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993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1690</TotalTime>
  <Words>169</Words>
  <Application>Microsoft Office PowerPoint</Application>
  <PresentationFormat>A4 210 x 297 mm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AR P丸ゴシック体E</vt:lpstr>
      <vt:lpstr>AR P丸ゴシック体M</vt:lpstr>
      <vt:lpstr>AR丸ゴシック体E</vt:lpstr>
      <vt:lpstr>AR丸ゴシック体M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北上市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北上市教育委員会</dc:creator>
  <cp:lastModifiedBy>北上市教育委員会</cp:lastModifiedBy>
  <cp:revision>92</cp:revision>
  <cp:lastPrinted>2017-09-27T08:57:11Z</cp:lastPrinted>
  <dcterms:created xsi:type="dcterms:W3CDTF">2017-05-12T07:35:47Z</dcterms:created>
  <dcterms:modified xsi:type="dcterms:W3CDTF">2018-10-18T05:17:04Z</dcterms:modified>
</cp:coreProperties>
</file>