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6" d="100"/>
          <a:sy n="96" d="100"/>
        </p:scale>
        <p:origin x="1428" y="-16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 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65394" custLinFactNeighborY="-5059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218" custLinFactNeighborX="-2446" custLinFactNeighborY="651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1E3FF63C-D12A-4925-B5AA-CC6E2E06451B}" type="presOf" srcId="{B661922A-217F-4EBE-B9C8-65208F7EF184}" destId="{04AA80E7-6EF6-4640-8266-A755F4FF61DE}" srcOrd="0" destOrd="3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6E5EA886-D265-4139-805F-6170F40FE544}" type="presOf" srcId="{5ADBFC27-9285-4519-BCAE-F6ECC8579CA7}" destId="{04AA80E7-6EF6-4640-8266-A755F4FF61DE}" srcOrd="0" destOrd="2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</a:t>
          </a:r>
          <a:r>
            <a:rPr kumimoji="1" lang="ja-JP" altLang="en-US" sz="120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信）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29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35423" custLinFactNeighborY="-2629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8911" custLinFactNeighborX="1140" custLinFactNeighborY="331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8617"/>
          <a:ext cx="2047947" cy="20206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 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8617"/>
        <a:ext cx="2047947" cy="2020627"/>
      </dsp:txXfrm>
    </dsp:sp>
    <dsp:sp modelId="{E60D3FE6-24C8-48BF-83C7-362C6719A316}">
      <dsp:nvSpPr>
        <dsp:cNvPr id="0" name=""/>
        <dsp:cNvSpPr/>
      </dsp:nvSpPr>
      <dsp:spPr>
        <a:xfrm>
          <a:off x="32078" y="0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44571" y="12493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0587"/>
          <a:ext cx="2047947" cy="1128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</a:t>
          </a:r>
          <a:r>
            <a:rPr kumimoji="1" lang="ja-JP" altLang="en-US" sz="1200" kern="120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信）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0587"/>
        <a:ext cx="2047947" cy="1128762"/>
      </dsp:txXfrm>
    </dsp:sp>
    <dsp:sp modelId="{E60D3FE6-24C8-48BF-83C7-362C6719A316}">
      <dsp:nvSpPr>
        <dsp:cNvPr id="0" name=""/>
        <dsp:cNvSpPr/>
      </dsp:nvSpPr>
      <dsp:spPr>
        <a:xfrm>
          <a:off x="59861" y="1251286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354" y="1263779"/>
        <a:ext cx="1929995" cy="230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0587"/>
          <a:ext cx="2047947" cy="1128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学校→地区委員長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→保護者へ電話連絡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0587"/>
        <a:ext cx="2047947" cy="1128762"/>
      </dsp:txXfrm>
    </dsp:sp>
    <dsp:sp modelId="{E60D3FE6-24C8-48BF-83C7-362C6719A316}">
      <dsp:nvSpPr>
        <dsp:cNvPr id="0" name=""/>
        <dsp:cNvSpPr/>
      </dsp:nvSpPr>
      <dsp:spPr>
        <a:xfrm>
          <a:off x="59861" y="1251286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地区連絡網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72354" y="1263779"/>
        <a:ext cx="1929995" cy="23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E83FD-B637-492E-9B7B-E7F0A9C032B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0651-C84B-48A7-B05F-B39140A40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6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8647" y="-111086"/>
            <a:ext cx="6930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大規模地震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時の対応</a:t>
            </a:r>
            <a:r>
              <a:rPr lang="en-US" altLang="ja-JP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各種</a:t>
            </a:r>
            <a:r>
              <a:rPr lang="en-US" altLang="ja-JP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654548372"/>
              </p:ext>
            </p:extLst>
          </p:nvPr>
        </p:nvGraphicFramePr>
        <p:xfrm>
          <a:off x="65031" y="5252874"/>
          <a:ext cx="2047947" cy="2169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88165" y="250570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88165" y="2060297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108" y="765998"/>
            <a:ext cx="6812854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〇児</a:t>
            </a:r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童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の安全確保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〇保護者への引き渡し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〇メールで緊急一斉送信・地区連絡網による電話連絡</a:t>
            </a:r>
            <a:endParaRPr kumimoji="1" lang="en-US" altLang="ja-JP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5971" y="812244"/>
            <a:ext cx="315202" cy="9078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初期対応</a:t>
            </a:r>
            <a:endParaRPr kumimoji="1" lang="ja-JP" altLang="en-US" sz="1400" dirty="0"/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3391118091"/>
              </p:ext>
            </p:extLst>
          </p:nvPr>
        </p:nvGraphicFramePr>
        <p:xfrm>
          <a:off x="66365" y="1679229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下矢印吹き出し 1"/>
          <p:cNvSpPr/>
          <p:nvPr/>
        </p:nvSpPr>
        <p:spPr>
          <a:xfrm>
            <a:off x="2303098" y="1799556"/>
            <a:ext cx="4499509" cy="890815"/>
          </a:xfrm>
          <a:prstGeom prst="downArrowCallout">
            <a:avLst>
              <a:gd name="adj1" fmla="val 177087"/>
              <a:gd name="adj2" fmla="val 132536"/>
              <a:gd name="adj3" fmla="val 25000"/>
              <a:gd name="adj4" fmla="val 6497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28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大規模地震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発生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44" name="図表 43"/>
          <p:cNvGraphicFramePr/>
          <p:nvPr>
            <p:extLst>
              <p:ext uri="{D42A27DB-BD31-4B8C-83A1-F6EECF244321}">
                <p14:modId xmlns:p14="http://schemas.microsoft.com/office/powerpoint/2010/main" val="2481739157"/>
              </p:ext>
            </p:extLst>
          </p:nvPr>
        </p:nvGraphicFramePr>
        <p:xfrm>
          <a:off x="65031" y="2690728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7" name="テキスト ボックス 46"/>
          <p:cNvSpPr txBox="1"/>
          <p:nvPr/>
        </p:nvSpPr>
        <p:spPr>
          <a:xfrm>
            <a:off x="5018575" y="809143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児童の安全確保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18575" y="1137098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保護者への引き渡し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8" name="右矢印吹き出し 7"/>
          <p:cNvSpPr/>
          <p:nvPr/>
        </p:nvSpPr>
        <p:spPr>
          <a:xfrm>
            <a:off x="2303098" y="2932126"/>
            <a:ext cx="1833473" cy="740288"/>
          </a:xfrm>
          <a:prstGeom prst="rightArrowCallout">
            <a:avLst>
              <a:gd name="adj1" fmla="val 25000"/>
              <a:gd name="adj2" fmla="val 18845"/>
              <a:gd name="adj3" fmla="val 26538"/>
              <a:gd name="adj4" fmla="val 76060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在宅</a:t>
            </a:r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時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00487" y="2641599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（児童）　　　　　（職員）</a:t>
            </a:r>
            <a:endParaRPr kumimoji="1" lang="ja-JP" altLang="en-US" sz="16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57840" y="3701442"/>
            <a:ext cx="4277122" cy="1366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・学校の被害状況確認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・メールと地区連絡網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（内容）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保護者の管理下で、児童の安全を確保すること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学校から連絡があるまで、児童を自宅で待機さ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せてほしいこと</a:t>
            </a:r>
            <a:endParaRPr kumimoji="1" lang="ja-JP" altLang="en-US" sz="14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4" name="右矢印吹き出し 23"/>
          <p:cNvSpPr/>
          <p:nvPr/>
        </p:nvSpPr>
        <p:spPr>
          <a:xfrm>
            <a:off x="2290880" y="5167085"/>
            <a:ext cx="1833473" cy="769260"/>
          </a:xfrm>
          <a:prstGeom prst="rightArrowCallout">
            <a:avLst>
              <a:gd name="adj1" fmla="val 25000"/>
              <a:gd name="adj2" fmla="val 18845"/>
              <a:gd name="adj3" fmla="val 26538"/>
              <a:gd name="adj4" fmla="val 76060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登下校中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下矢印吹き出し 24"/>
          <p:cNvSpPr/>
          <p:nvPr/>
        </p:nvSpPr>
        <p:spPr>
          <a:xfrm>
            <a:off x="4165599" y="5163245"/>
            <a:ext cx="2666036" cy="816404"/>
          </a:xfrm>
          <a:prstGeom prst="downArrowCallout">
            <a:avLst>
              <a:gd name="adj1" fmla="val 25000"/>
              <a:gd name="adj2" fmla="val 18421"/>
              <a:gd name="adj3" fmla="val 14474"/>
              <a:gd name="adj4" fmla="val 7681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通学路に出る</a:t>
            </a:r>
            <a:endParaRPr kumimoji="1" lang="ja-JP" altLang="en-US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565658" y="5979650"/>
            <a:ext cx="4277122" cy="17564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・通学路に出て、児童の安全確保と避難誘導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・登校した児童の安全確保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・保護者への引き渡し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・メールと地区連絡網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（内容）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保護者は通学路に出て児童の安全確保と避難誘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導をすること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登校した児童を学校に引き取りに来てほしいこと</a:t>
            </a:r>
            <a:endParaRPr kumimoji="1" lang="ja-JP" altLang="en-US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右矢印吹き出し 27"/>
          <p:cNvSpPr/>
          <p:nvPr/>
        </p:nvSpPr>
        <p:spPr>
          <a:xfrm>
            <a:off x="2299771" y="7978708"/>
            <a:ext cx="1833473" cy="751635"/>
          </a:xfrm>
          <a:prstGeom prst="rightArrowCallout">
            <a:avLst>
              <a:gd name="adj1" fmla="val 25000"/>
              <a:gd name="adj2" fmla="val 18845"/>
              <a:gd name="adj3" fmla="val 26538"/>
              <a:gd name="adj4" fmla="val 76060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校外学習など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9" name="下矢印吹き出し 28"/>
          <p:cNvSpPr/>
          <p:nvPr/>
        </p:nvSpPr>
        <p:spPr>
          <a:xfrm>
            <a:off x="4165599" y="7978708"/>
            <a:ext cx="2666036" cy="801652"/>
          </a:xfrm>
          <a:prstGeom prst="downArrowCallout">
            <a:avLst>
              <a:gd name="adj1" fmla="val 25000"/>
              <a:gd name="adj2" fmla="val 18421"/>
              <a:gd name="adj3" fmla="val 14474"/>
              <a:gd name="adj4" fmla="val 7681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児童とともに行動</a:t>
            </a:r>
            <a:endParaRPr kumimoji="1" lang="ja-JP" altLang="en-US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54513" y="8780360"/>
            <a:ext cx="4277122" cy="1096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・児童を安全な場所に避難させ、安全に帰校させる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・保護者への引き渡し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・メールと地区連絡網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（内容）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児童を学校に引き取りに来てほしいこと</a:t>
            </a:r>
            <a:endParaRPr kumimoji="1" lang="ja-JP" altLang="en-US" sz="14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下矢印吹き出し 4"/>
          <p:cNvSpPr/>
          <p:nvPr/>
        </p:nvSpPr>
        <p:spPr>
          <a:xfrm>
            <a:off x="4168926" y="2931499"/>
            <a:ext cx="2666036" cy="865059"/>
          </a:xfrm>
          <a:prstGeom prst="downArrowCallout">
            <a:avLst>
              <a:gd name="adj1" fmla="val 25000"/>
              <a:gd name="adj2" fmla="val 18421"/>
              <a:gd name="adj3" fmla="val 14474"/>
              <a:gd name="adj4" fmla="val 7681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※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震度５以上</a:t>
            </a:r>
            <a:endParaRPr kumimoji="1" lang="en-US" altLang="ja-JP" sz="1400" u="sng" dirty="0" smtClean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校長・副校長・校務技能員</a:t>
            </a:r>
            <a:endParaRPr kumimoji="1" lang="en-US" altLang="ja-JP" sz="14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のみ速やかに出勤</a:t>
            </a:r>
            <a:endParaRPr kumimoji="1" lang="ja-JP" altLang="en-US" sz="1400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1690</TotalTime>
  <Words>169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92</cp:revision>
  <cp:lastPrinted>2017-09-27T08:57:11Z</cp:lastPrinted>
  <dcterms:created xsi:type="dcterms:W3CDTF">2017-05-12T07:35:47Z</dcterms:created>
  <dcterms:modified xsi:type="dcterms:W3CDTF">2018-10-18T05:17:04Z</dcterms:modified>
</cp:coreProperties>
</file>