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>
        <p:scale>
          <a:sx n="93" d="100"/>
          <a:sy n="93" d="100"/>
        </p:scale>
        <p:origin x="1494" y="1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5ADBFC27-9285-4519-BCAE-F6ECC8579CA7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D73053C-0E6F-4DF8-9DB5-1EF751F736C2}" type="par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74421E6C-FD7A-4813-A73C-AEF8D71AEB29}" type="sib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B661922A-217F-4EBE-B9C8-65208F7EF184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　　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05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教育部総務課課長補佐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 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内線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3451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)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200" b="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F64FC3FF-B214-4BC6-9E41-14292D576E1B}" type="par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23B297A7-4BE1-47F9-8BF2-6639A326EF4E}" type="sib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02272E30-41BE-4A15-A7E3-CDA6BC70672D}">
      <dgm:prSet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CD73729-744D-4F5B-A1BC-7490E3E5F2D3}" type="par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6E71DA24-1776-499C-9C7D-BB8583487E7C}" type="sib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7F31BEC3-C70B-44C4-91C1-325B05FF12AE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554092D6-1D54-4D93-8780-6CE478FC5D13}" type="par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B1D1ACBB-2D43-4DDF-8B4C-32BFF6E0B53C}" type="sib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65394" custLinFactNeighborY="-50599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101809" custLinFactNeighborX="-486" custLinFactNeighborY="-13867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346205D4-001B-4F5F-AABA-0B65D5EE9EE4}" srcId="{8CFDF150-F975-4505-8CC4-50026C64A53A}" destId="{02272E30-41BE-4A15-A7E3-CDA6BC70672D}" srcOrd="1" destOrd="0" parTransId="{2CD73729-744D-4F5B-A1BC-7490E3E5F2D3}" sibTransId="{6E71DA24-1776-499C-9C7D-BB8583487E7C}"/>
    <dgm:cxn modelId="{89E77865-EA23-4859-8152-BF74C7B45C17}" srcId="{8CFDF150-F975-4505-8CC4-50026C64A53A}" destId="{B661922A-217F-4EBE-B9C8-65208F7EF184}" srcOrd="3" destOrd="0" parTransId="{F64FC3FF-B214-4BC6-9E41-14292D576E1B}" sibTransId="{23B297A7-4BE1-47F9-8BF2-6639A326EF4E}"/>
    <dgm:cxn modelId="{F8D0089E-9AFC-4382-B798-8EE1920EFE1F}" type="presOf" srcId="{7F31BEC3-C70B-44C4-91C1-325B05FF12AE}" destId="{04AA80E7-6EF6-4640-8266-A755F4FF61DE}" srcOrd="0" destOrd="0" presId="urn:microsoft.com/office/officeart/2005/8/layout/list1"/>
    <dgm:cxn modelId="{1E3FF63C-D12A-4925-B5AA-CC6E2E06451B}" type="presOf" srcId="{B661922A-217F-4EBE-B9C8-65208F7EF184}" destId="{04AA80E7-6EF6-4640-8266-A755F4FF61DE}" srcOrd="0" destOrd="3" presId="urn:microsoft.com/office/officeart/2005/8/layout/list1"/>
    <dgm:cxn modelId="{6E5EA886-D265-4139-805F-6170F40FE544}" type="presOf" srcId="{5ADBFC27-9285-4519-BCAE-F6ECC8579CA7}" destId="{04AA80E7-6EF6-4640-8266-A755F4FF61DE}" srcOrd="0" destOrd="2" presId="urn:microsoft.com/office/officeart/2005/8/layout/list1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A1E7A670-ACC6-48B3-B5FF-712680119306}" srcId="{8CFDF150-F975-4505-8CC4-50026C64A53A}" destId="{5ADBFC27-9285-4519-BCAE-F6ECC8579CA7}" srcOrd="2" destOrd="0" parTransId="{7D73053C-0E6F-4DF8-9DB5-1EF751F736C2}" sibTransId="{74421E6C-FD7A-4813-A73C-AEF8D71AEB29}"/>
    <dgm:cxn modelId="{D57D8B86-9D17-433B-A35B-AC1891B1D0CA}" srcId="{8CFDF150-F975-4505-8CC4-50026C64A53A}" destId="{7F31BEC3-C70B-44C4-91C1-325B05FF12AE}" srcOrd="0" destOrd="0" parTransId="{554092D6-1D54-4D93-8780-6CE478FC5D13}" sibTransId="{B1D1ACBB-2D43-4DDF-8B4C-32BFF6E0B53C}"/>
    <dgm:cxn modelId="{A7BD5DF9-79D9-4211-8BDF-B9157DB22564}" type="presOf" srcId="{02272E30-41BE-4A15-A7E3-CDA6BC70672D}" destId="{04AA80E7-6EF6-4640-8266-A755F4FF61DE}" srcOrd="0" destOrd="1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（一斉配信）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AB0FAC81-F0BB-403A-BB2E-0DA9E8199990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4138A9B-1A39-415D-B714-9513805B2DF5}" type="par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573AF7E7-92D0-4A97-BD96-88A655F185C0}" type="sib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35423" custLinFactNeighborY="-2629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68911" custLinFactNeighborX="290" custLinFactNeighborY="3317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BCBCB99C-B6B7-4F63-B6B0-A01E7D54558C}" type="presOf" srcId="{AB0FAC81-F0BB-403A-BB2E-0DA9E8199990}" destId="{04AA80E7-6EF6-4640-8266-A755F4FF61DE}" srcOrd="0" destOrd="1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7049F45C-C483-4B57-A013-6EF8D720E38A}" srcId="{8CFDF150-F975-4505-8CC4-50026C64A53A}" destId="{AB0FAC81-F0BB-403A-BB2E-0DA9E8199990}" srcOrd="1" destOrd="0" parTransId="{74138A9B-1A39-415D-B714-9513805B2DF5}" sibTransId="{573AF7E7-92D0-4A97-BD96-88A655F185C0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地区連絡網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学校→地区委員長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→保護者へ電話連絡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AB0FAC81-F0BB-403A-BB2E-0DA9E8199990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4138A9B-1A39-415D-B714-9513805B2DF5}" type="par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573AF7E7-92D0-4A97-BD96-88A655F185C0}" type="sib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35423" custLinFactNeighborY="-2629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68911" custLinFactNeighborX="1140" custLinFactNeighborY="3317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BCBCB99C-B6B7-4F63-B6B0-A01E7D54558C}" type="presOf" srcId="{AB0FAC81-F0BB-403A-BB2E-0DA9E8199990}" destId="{04AA80E7-6EF6-4640-8266-A755F4FF61DE}" srcOrd="0" destOrd="1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7049F45C-C483-4B57-A013-6EF8D720E38A}" srcId="{8CFDF150-F975-4505-8CC4-50026C64A53A}" destId="{AB0FAC81-F0BB-403A-BB2E-0DA9E8199990}" srcOrd="1" destOrd="0" parTransId="{74138A9B-1A39-415D-B714-9513805B2DF5}" sibTransId="{573AF7E7-92D0-4A97-BD96-88A655F185C0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280122"/>
          <a:ext cx="2047947" cy="20324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　　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05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教育部総務課課長補佐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 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内線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3451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)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200" b="0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280122"/>
        <a:ext cx="2047947" cy="2032425"/>
      </dsp:txXfrm>
    </dsp:sp>
    <dsp:sp modelId="{E60D3FE6-24C8-48BF-83C7-362C6719A316}">
      <dsp:nvSpPr>
        <dsp:cNvPr id="0" name=""/>
        <dsp:cNvSpPr/>
      </dsp:nvSpPr>
      <dsp:spPr>
        <a:xfrm>
          <a:off x="32078" y="145739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44571" y="158232"/>
        <a:ext cx="1929995" cy="230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374611"/>
          <a:ext cx="2047947" cy="11103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（一斉配信）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374611"/>
        <a:ext cx="2047947" cy="1110311"/>
      </dsp:txXfrm>
    </dsp:sp>
    <dsp:sp modelId="{E60D3FE6-24C8-48BF-83C7-362C6719A316}">
      <dsp:nvSpPr>
        <dsp:cNvPr id="0" name=""/>
        <dsp:cNvSpPr/>
      </dsp:nvSpPr>
      <dsp:spPr>
        <a:xfrm>
          <a:off x="59861" y="1257260"/>
          <a:ext cx="1954981" cy="251746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72150" y="1269549"/>
        <a:ext cx="1930403" cy="2271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374611"/>
          <a:ext cx="2047947" cy="11103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学校→地区委員長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→保護者へ電話連絡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374611"/>
        <a:ext cx="2047947" cy="1110311"/>
      </dsp:txXfrm>
    </dsp:sp>
    <dsp:sp modelId="{E60D3FE6-24C8-48BF-83C7-362C6719A316}">
      <dsp:nvSpPr>
        <dsp:cNvPr id="0" name=""/>
        <dsp:cNvSpPr/>
      </dsp:nvSpPr>
      <dsp:spPr>
        <a:xfrm>
          <a:off x="59861" y="1257260"/>
          <a:ext cx="1954981" cy="251746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地区連絡網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72150" y="1269549"/>
        <a:ext cx="1930403" cy="227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7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1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45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2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9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8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6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9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3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-116537" y="-111086"/>
            <a:ext cx="7340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大規模地震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時の対応</a:t>
            </a:r>
            <a:r>
              <a:rPr lang="en-US" altLang="ja-JP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【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在校時</a:t>
            </a:r>
            <a:r>
              <a:rPr lang="en-US" altLang="ja-JP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】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6" name="図表 5"/>
          <p:cNvGraphicFramePr/>
          <p:nvPr>
            <p:extLst>
              <p:ext uri="{D42A27DB-BD31-4B8C-83A1-F6EECF244321}">
                <p14:modId xmlns:p14="http://schemas.microsoft.com/office/powerpoint/2010/main" val="351892779"/>
              </p:ext>
            </p:extLst>
          </p:nvPr>
        </p:nvGraphicFramePr>
        <p:xfrm>
          <a:off x="81871" y="6034890"/>
          <a:ext cx="2047947" cy="2858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/>
          <p:cNvSpPr txBox="1"/>
          <p:nvPr/>
        </p:nvSpPr>
        <p:spPr>
          <a:xfrm flipH="1">
            <a:off x="-190135" y="3493097"/>
            <a:ext cx="173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（連絡方法）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flipH="1">
            <a:off x="-110404" y="2932125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対応の概要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2108" y="765998"/>
            <a:ext cx="6812854" cy="2031325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kumimoji="1"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《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情報発信</a:t>
            </a:r>
            <a:r>
              <a:rPr kumimoji="1"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》</a:t>
            </a: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〇メールで緊急一斉送信・地区連絡網による電話連絡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kumimoji="1" lang="en-US" altLang="ja-JP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《</a:t>
            </a:r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確認</a:t>
            </a:r>
            <a:r>
              <a:rPr kumimoji="1" lang="en-US" altLang="ja-JP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》</a:t>
            </a:r>
          </a:p>
          <a:p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〇児童の人的被害を確認</a:t>
            </a:r>
            <a:endParaRPr kumimoji="1" lang="en-US" altLang="ja-JP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〇施設・設備・通信手段の被害状況を確認</a:t>
            </a:r>
            <a:endParaRPr kumimoji="1" lang="en-US" altLang="ja-JP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〇発生地震についての情報収集</a:t>
            </a:r>
            <a:endParaRPr kumimoji="1" lang="en-US" altLang="ja-JP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〇学校周辺の被害状況及び避難場所を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確認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kumimoji="1"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《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避難</a:t>
            </a:r>
            <a:r>
              <a:rPr kumimoji="1"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》</a:t>
            </a:r>
          </a:p>
          <a:p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○</a:t>
            </a:r>
            <a:r>
              <a:rPr kumimoji="1" lang="ja-JP" altLang="en-US" sz="1400" u="sng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校庭に一時避難</a:t>
            </a:r>
            <a:endParaRPr kumimoji="1" lang="en-US" altLang="ja-JP" sz="1400" u="sng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971" y="812244"/>
            <a:ext cx="315202" cy="190177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初期対応</a:t>
            </a:r>
            <a:endParaRPr kumimoji="1" lang="ja-JP" altLang="en-US" sz="1400" dirty="0"/>
          </a:p>
        </p:txBody>
      </p:sp>
      <p:sp>
        <p:nvSpPr>
          <p:cNvPr id="5" name="正方形/長方形 4"/>
          <p:cNvSpPr/>
          <p:nvPr/>
        </p:nvSpPr>
        <p:spPr>
          <a:xfrm>
            <a:off x="2392233" y="8123776"/>
            <a:ext cx="2481729" cy="902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下校</a:t>
            </a:r>
            <a:endParaRPr kumimoji="1" lang="en-US" altLang="ja-JP" sz="1400" dirty="0" smtClean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800" dirty="0" smtClean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1400" dirty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ja-JP" altLang="en-US" sz="1400" dirty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27" name="図表 26"/>
          <p:cNvGraphicFramePr/>
          <p:nvPr>
            <p:extLst>
              <p:ext uri="{D42A27DB-BD31-4B8C-83A1-F6EECF244321}">
                <p14:modId xmlns:p14="http://schemas.microsoft.com/office/powerpoint/2010/main" val="767150947"/>
              </p:ext>
            </p:extLst>
          </p:nvPr>
        </p:nvGraphicFramePr>
        <p:xfrm>
          <a:off x="66365" y="2622639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9" name="正方形/長方形 48"/>
          <p:cNvSpPr/>
          <p:nvPr/>
        </p:nvSpPr>
        <p:spPr>
          <a:xfrm>
            <a:off x="3842022" y="7119689"/>
            <a:ext cx="77347" cy="2156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下矢印吹き出し 1"/>
          <p:cNvSpPr/>
          <p:nvPr/>
        </p:nvSpPr>
        <p:spPr>
          <a:xfrm>
            <a:off x="2349778" y="3292523"/>
            <a:ext cx="2984485" cy="890815"/>
          </a:xfrm>
          <a:prstGeom prst="down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kumimoji="1" lang="ja-JP" altLang="en-US" sz="2800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大規模地震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発生</a:t>
            </a:r>
            <a:endParaRPr kumimoji="1" lang="ja-JP" altLang="en-US" b="1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 flipH="1">
            <a:off x="2397613" y="4201311"/>
            <a:ext cx="2889971" cy="114851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児童の安全確保</a:t>
            </a:r>
            <a:endParaRPr kumimoji="1" lang="en-US" altLang="ja-JP" sz="2400" dirty="0" smtClean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2400" dirty="0" smtClean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ja-JP" altLang="en-US" sz="24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51362" y="4687063"/>
            <a:ext cx="17840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全児童学校待機</a:t>
            </a:r>
            <a:endParaRPr kumimoji="1"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339046" y="5041543"/>
            <a:ext cx="30059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dirty="0" smtClean="0">
                <a:solidFill>
                  <a:schemeClr val="bg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地区毎に集合・整列し、保護者の迎えを待つ</a:t>
            </a:r>
            <a:endParaRPr kumimoji="1" lang="ja-JP" altLang="en-US" sz="1100" b="1" dirty="0">
              <a:solidFill>
                <a:schemeClr val="bg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8" name="下矢印吹き出し 17"/>
          <p:cNvSpPr/>
          <p:nvPr/>
        </p:nvSpPr>
        <p:spPr>
          <a:xfrm>
            <a:off x="2392234" y="5367801"/>
            <a:ext cx="1188340" cy="1013757"/>
          </a:xfrm>
          <a:prstGeom prst="downArrow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400" dirty="0" smtClean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10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あ　り</a:t>
            </a:r>
            <a:endParaRPr kumimoji="1" lang="ja-JP" altLang="en-US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41" name="下矢印吹き出し 40"/>
          <p:cNvSpPr/>
          <p:nvPr/>
        </p:nvSpPr>
        <p:spPr>
          <a:xfrm>
            <a:off x="3580574" y="5369789"/>
            <a:ext cx="1708268" cy="1011770"/>
          </a:xfrm>
          <a:prstGeom prst="downArrowCallou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400" dirty="0" smtClean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1000" dirty="0" smtClean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な　し</a:t>
            </a:r>
            <a:endParaRPr kumimoji="1" lang="ja-JP" altLang="en-US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396060" y="5369987"/>
            <a:ext cx="2891524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児童の迎え</a:t>
            </a:r>
            <a:endParaRPr kumimoji="1" lang="ja-JP" altLang="en-US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43" name="下矢印吹き出し 42"/>
          <p:cNvSpPr/>
          <p:nvPr/>
        </p:nvSpPr>
        <p:spPr>
          <a:xfrm>
            <a:off x="2392234" y="6399531"/>
            <a:ext cx="1188340" cy="1677570"/>
          </a:xfrm>
          <a:prstGeom prst="downArrowCallout">
            <a:avLst>
              <a:gd name="adj1" fmla="val 25000"/>
              <a:gd name="adj2" fmla="val 25000"/>
              <a:gd name="adj3" fmla="val 21242"/>
              <a:gd name="adj4" fmla="val 38859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＜保護者が来校＞</a:t>
            </a:r>
            <a:endParaRPr kumimoji="1" lang="en-US" altLang="ja-JP" sz="9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引き渡し</a:t>
            </a:r>
            <a:endParaRPr kumimoji="1" lang="en-US" altLang="ja-JP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392234" y="6817240"/>
            <a:ext cx="1188340" cy="238203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学年・氏名を報告</a:t>
            </a:r>
            <a:endParaRPr kumimoji="1" lang="ja-JP" altLang="en-US" sz="9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2392898" y="8454833"/>
            <a:ext cx="2475372" cy="57185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・徒歩は指定なし</a:t>
            </a:r>
            <a:endParaRPr kumimoji="1" lang="en-US" altLang="ja-JP" sz="9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・自動車は岩崎地区交流センター側への</a:t>
            </a:r>
            <a:r>
              <a:rPr kumimoji="1" lang="en-US" altLang="ja-JP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一方通行</a:t>
            </a:r>
            <a:endParaRPr kumimoji="1" lang="ja-JP" altLang="en-US" sz="9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901951" y="7059179"/>
            <a:ext cx="1188340" cy="9591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＜自宅に保護者が＞</a:t>
            </a:r>
            <a:endParaRPr kumimoji="1" lang="en-US" altLang="ja-JP" sz="8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居ない場合</a:t>
            </a:r>
            <a:endParaRPr kumimoji="1" lang="en-US" altLang="ja-JP" sz="1400" dirty="0" smtClean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en-US" altLang="ja-JP" sz="200" dirty="0" smtClean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ja-JP" altLang="en-US" sz="1400" dirty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4903473" y="7464266"/>
            <a:ext cx="1185296" cy="55401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・学校待機</a:t>
            </a:r>
            <a:r>
              <a:rPr kumimoji="1" lang="en-US" altLang="ja-JP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8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「迎え要請の文書　</a:t>
            </a:r>
            <a:endParaRPr kumimoji="1" lang="en-US" altLang="ja-JP" sz="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8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を玄関に置かせ</a:t>
            </a:r>
            <a:endParaRPr kumimoji="1" lang="en-US" altLang="ja-JP" sz="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8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kumimoji="1" lang="ja-JP" altLang="en-US" sz="800" dirty="0" err="1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て</a:t>
            </a:r>
            <a:r>
              <a:rPr kumimoji="1" lang="ja-JP" altLang="en-US" sz="8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いただきます」</a:t>
            </a:r>
            <a:endParaRPr kumimoji="1" lang="ja-JP" altLang="en-US" sz="8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679929" y="6395893"/>
            <a:ext cx="2407981" cy="4213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数時間経過しても</a:t>
            </a:r>
            <a:endParaRPr kumimoji="1" lang="en-US" altLang="ja-JP" sz="1400" dirty="0" smtClean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迎えがない場合</a:t>
            </a:r>
            <a:endParaRPr kumimoji="1" lang="en-US" altLang="ja-JP" sz="1400" dirty="0" smtClean="0">
              <a:ln w="0"/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3679930" y="6817240"/>
            <a:ext cx="2407980" cy="2382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職員が児童の家を訪問</a:t>
            </a:r>
            <a:endParaRPr kumimoji="1" lang="ja-JP" altLang="en-US" sz="9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8" name="下矢印吹き出し 57"/>
          <p:cNvSpPr/>
          <p:nvPr/>
        </p:nvSpPr>
        <p:spPr>
          <a:xfrm>
            <a:off x="3679930" y="7055443"/>
            <a:ext cx="1188340" cy="1013757"/>
          </a:xfrm>
          <a:prstGeom prst="downArrowCallou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＜自宅に保護者が＞</a:t>
            </a:r>
            <a:endParaRPr kumimoji="1" lang="en-US" altLang="ja-JP" sz="9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居た場合</a:t>
            </a:r>
            <a:endParaRPr kumimoji="1" lang="en-US" altLang="ja-JP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679930" y="7473152"/>
            <a:ext cx="1188340" cy="23820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学年・氏名を報告</a:t>
            </a:r>
            <a:endParaRPr kumimoji="1" lang="ja-JP" altLang="en-US" sz="9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44" name="図表 43"/>
          <p:cNvGraphicFramePr/>
          <p:nvPr>
            <p:extLst>
              <p:ext uri="{D42A27DB-BD31-4B8C-83A1-F6EECF244321}">
                <p14:modId xmlns:p14="http://schemas.microsoft.com/office/powerpoint/2010/main" val="4118221453"/>
              </p:ext>
            </p:extLst>
          </p:nvPr>
        </p:nvGraphicFramePr>
        <p:xfrm>
          <a:off x="65031" y="3634138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47" name="テキスト ボックス 46"/>
          <p:cNvSpPr txBox="1"/>
          <p:nvPr/>
        </p:nvSpPr>
        <p:spPr>
          <a:xfrm>
            <a:off x="5018575" y="809143"/>
            <a:ext cx="17840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全児童学校待機</a:t>
            </a:r>
            <a:endParaRPr kumimoji="1"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018575" y="1137098"/>
            <a:ext cx="17840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迎えの要請</a:t>
            </a:r>
            <a:endParaRPr kumimoji="1"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9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1226</TotalTime>
  <Words>149</Words>
  <Application>Microsoft Office PowerPoint</Application>
  <PresentationFormat>A4 210 x 297 mm</PresentationFormat>
  <Paragraphs>54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AR P丸ゴシック体E</vt:lpstr>
      <vt:lpstr>AR P丸ゴシック体M</vt:lpstr>
      <vt:lpstr>AR丸ゴシック体E</vt:lpstr>
      <vt:lpstr>AR丸ゴシック体M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北上市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北上市教育委員会</dc:creator>
  <cp:lastModifiedBy>北上市教育委員会</cp:lastModifiedBy>
  <cp:revision>88</cp:revision>
  <cp:lastPrinted>2017-05-12T11:58:32Z</cp:lastPrinted>
  <dcterms:created xsi:type="dcterms:W3CDTF">2017-05-12T07:35:47Z</dcterms:created>
  <dcterms:modified xsi:type="dcterms:W3CDTF">2018-10-18T05:34:19Z</dcterms:modified>
</cp:coreProperties>
</file>