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>
        <p:scale>
          <a:sx n="96" d="100"/>
          <a:sy n="96" d="100"/>
        </p:scale>
        <p:origin x="1428" y="-12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5ADBFC27-9285-4519-BCAE-F6ECC8579CA7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D73053C-0E6F-4DF8-9DB5-1EF751F736C2}" type="par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74421E6C-FD7A-4813-A73C-AEF8D71AEB29}" type="sib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B661922A-217F-4EBE-B9C8-65208F7EF184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学校→農業振興課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園芸畜産係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(72-8238 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内線 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3333)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F64FC3FF-B214-4BC6-9E41-14292D576E1B}" type="par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23B297A7-4BE1-47F9-8BF2-6639A326EF4E}" type="sib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02272E30-41BE-4A15-A7E3-CDA6BC70672D}">
      <dgm:prSet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CD73729-744D-4F5B-A1BC-7490E3E5F2D3}" type="par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6E71DA24-1776-499C-9C7D-BB8583487E7C}" type="sib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0E0FF5B1-D37E-494E-9367-AFDF670CFEE6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学校→岩崎駐在所</a:t>
          </a: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    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(5211)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45D6A1C6-BDDA-4D6D-A96B-52DAAD8DCECA}" type="parTrans" cxnId="{FD8EFE38-1B77-4371-B9A1-C311A0D18FF3}">
      <dgm:prSet/>
      <dgm:spPr/>
      <dgm:t>
        <a:bodyPr/>
        <a:lstStyle/>
        <a:p>
          <a:endParaRPr kumimoji="1" lang="ja-JP" altLang="en-US"/>
        </a:p>
      </dgm:t>
    </dgm:pt>
    <dgm:pt modelId="{23916D3B-2A64-4769-87A8-8931F71389D5}" type="sibTrans" cxnId="{FD8EFE38-1B77-4371-B9A1-C311A0D18FF3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7951" custLinFactNeighborY="-3157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101809" custLinFactNeighborX="-841" custLinFactNeighborY="2469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FD8EFE38-1B77-4371-B9A1-C311A0D18FF3}" srcId="{8CFDF150-F975-4505-8CC4-50026C64A53A}" destId="{0E0FF5B1-D37E-494E-9367-AFDF670CFEE6}" srcOrd="4" destOrd="0" parTransId="{45D6A1C6-BDDA-4D6D-A96B-52DAAD8DCECA}" sibTransId="{23916D3B-2A64-4769-87A8-8931F71389D5}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89E77865-EA23-4859-8152-BF74C7B45C17}" srcId="{8CFDF150-F975-4505-8CC4-50026C64A53A}" destId="{B661922A-217F-4EBE-B9C8-65208F7EF184}" srcOrd="3" destOrd="0" parTransId="{F64FC3FF-B214-4BC6-9E41-14292D576E1B}" sibTransId="{23B297A7-4BE1-47F9-8BF2-6639A326EF4E}"/>
    <dgm:cxn modelId="{A1E7A670-ACC6-48B3-B5FF-712680119306}" srcId="{8CFDF150-F975-4505-8CC4-50026C64A53A}" destId="{5ADBFC27-9285-4519-BCAE-F6ECC8579CA7}" srcOrd="2" destOrd="0" parTransId="{7D73053C-0E6F-4DF8-9DB5-1EF751F736C2}" sibTransId="{74421E6C-FD7A-4813-A73C-AEF8D71AEB29}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6E5EA886-D265-4139-805F-6170F40FE544}" type="presOf" srcId="{5ADBFC27-9285-4519-BCAE-F6ECC8579CA7}" destId="{04AA80E7-6EF6-4640-8266-A755F4FF61DE}" srcOrd="0" destOrd="2" presId="urn:microsoft.com/office/officeart/2005/8/layout/list1"/>
    <dgm:cxn modelId="{1E3FF63C-D12A-4925-B5AA-CC6E2E06451B}" type="presOf" srcId="{B661922A-217F-4EBE-B9C8-65208F7EF184}" destId="{04AA80E7-6EF6-4640-8266-A755F4FF61DE}" srcOrd="0" destOrd="3" presId="urn:microsoft.com/office/officeart/2005/8/layout/list1"/>
    <dgm:cxn modelId="{A7BD5DF9-79D9-4211-8BDF-B9157DB22564}" type="presOf" srcId="{02272E30-41BE-4A15-A7E3-CDA6BC70672D}" destId="{04AA80E7-6EF6-4640-8266-A755F4FF61DE}" srcOrd="0" destOrd="1" presId="urn:microsoft.com/office/officeart/2005/8/layout/list1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346205D4-001B-4F5F-AABA-0B65D5EE9EE4}" srcId="{8CFDF150-F975-4505-8CC4-50026C64A53A}" destId="{02272E30-41BE-4A15-A7E3-CDA6BC70672D}" srcOrd="1" destOrd="0" parTransId="{2CD73729-744D-4F5B-A1BC-7490E3E5F2D3}" sibTransId="{6E71DA24-1776-499C-9C7D-BB8583487E7C}"/>
    <dgm:cxn modelId="{C5453E60-925D-435D-B1BC-3521EA6173CB}" type="presOf" srcId="{0E0FF5B1-D37E-494E-9367-AFDF670CFEE6}" destId="{04AA80E7-6EF6-4640-8266-A755F4FF61DE}" srcOrd="0" destOrd="4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学校→保護者・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地域（一斉配信）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7951" custLinFactNeighborY="-3157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46767" custLinFactNeighborX="-841" custLinFactNeighborY="2469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766267"/>
          <a:ext cx="2047947" cy="24493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学校→農業振興課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園芸畜産係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(72-8238 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内線 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3333)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学校→岩崎駐在所</a:t>
          </a: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    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(5211)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766267"/>
        <a:ext cx="2047947" cy="2449333"/>
      </dsp:txXfrm>
    </dsp:sp>
    <dsp:sp modelId="{E60D3FE6-24C8-48BF-83C7-362C6719A316}">
      <dsp:nvSpPr>
        <dsp:cNvPr id="0" name=""/>
        <dsp:cNvSpPr/>
      </dsp:nvSpPr>
      <dsp:spPr>
        <a:xfrm>
          <a:off x="48248" y="627001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0741" y="639494"/>
        <a:ext cx="1929995" cy="230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373902"/>
          <a:ext cx="2047947" cy="7660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学校→保護者・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地域（一斉配信）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373902"/>
        <a:ext cx="2047947" cy="766043"/>
      </dsp:txXfrm>
    </dsp:sp>
    <dsp:sp modelId="{E60D3FE6-24C8-48BF-83C7-362C6719A316}">
      <dsp:nvSpPr>
        <dsp:cNvPr id="0" name=""/>
        <dsp:cNvSpPr/>
      </dsp:nvSpPr>
      <dsp:spPr>
        <a:xfrm>
          <a:off x="48248" y="1234635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0741" y="1247128"/>
        <a:ext cx="1929995" cy="230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7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1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45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2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9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8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6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9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3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923326" y="-111086"/>
            <a:ext cx="50321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熊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の出没に</a:t>
            </a:r>
            <a:r>
              <a:rPr lang="ja-JP" alt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対する対応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6" name="図表 5"/>
          <p:cNvGraphicFramePr/>
          <p:nvPr>
            <p:extLst>
              <p:ext uri="{D42A27DB-BD31-4B8C-83A1-F6EECF244321}">
                <p14:modId xmlns:p14="http://schemas.microsoft.com/office/powerpoint/2010/main" val="1429725478"/>
              </p:ext>
            </p:extLst>
          </p:nvPr>
        </p:nvGraphicFramePr>
        <p:xfrm>
          <a:off x="55172" y="3675034"/>
          <a:ext cx="2047947" cy="3508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/>
          <p:cNvSpPr txBox="1"/>
          <p:nvPr/>
        </p:nvSpPr>
        <p:spPr>
          <a:xfrm flipH="1">
            <a:off x="-209591" y="2991785"/>
            <a:ext cx="173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（連絡方法）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flipH="1">
            <a:off x="-61764" y="2192814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対応の概要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3" y="1037475"/>
            <a:ext cx="6720765" cy="954107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</a:t>
            </a:r>
            <a:r>
              <a:rPr kumimoji="1" lang="ja-JP" altLang="en-US" sz="1400" u="sng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出没情報受信日は、登校班による集団下校を原則とする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〇出没情報は、児童・保護者及び関係機関へ速やかに提供する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〇出没地域に対しては、まち</a:t>
            </a:r>
            <a:r>
              <a:rPr kumimoji="1" lang="en-US" altLang="ja-JP" sz="1400" dirty="0" err="1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comi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メールにより、学校またはバス停留所まで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の送迎を依頼する</a:t>
            </a:r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85727" y="1064346"/>
            <a:ext cx="315202" cy="90862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基本対応</a:t>
            </a:r>
            <a:endParaRPr kumimoji="1" lang="ja-JP" altLang="en-US" sz="1400" dirty="0"/>
          </a:p>
        </p:txBody>
      </p:sp>
      <p:sp>
        <p:nvSpPr>
          <p:cNvPr id="2" name="下矢印吹き出し 1"/>
          <p:cNvSpPr/>
          <p:nvPr/>
        </p:nvSpPr>
        <p:spPr>
          <a:xfrm>
            <a:off x="1958097" y="2558285"/>
            <a:ext cx="1908225" cy="890815"/>
          </a:xfrm>
          <a:prstGeom prst="down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kumimoji="1" lang="ja-JP" altLang="en-US" sz="4000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熊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の出没情報</a:t>
            </a:r>
            <a:endParaRPr kumimoji="1" lang="ja-JP" altLang="en-US" b="1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" name="下矢印吹き出し 2"/>
          <p:cNvSpPr/>
          <p:nvPr/>
        </p:nvSpPr>
        <p:spPr>
          <a:xfrm>
            <a:off x="2356802" y="3463017"/>
            <a:ext cx="1110425" cy="1266636"/>
          </a:xfrm>
          <a:prstGeom prst="downArrowCallout">
            <a:avLst>
              <a:gd name="adj1" fmla="val 11513"/>
              <a:gd name="adj2" fmla="val 11371"/>
              <a:gd name="adj3" fmla="val 16330"/>
              <a:gd name="adj4" fmla="val 377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受信者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0" name="下矢印吹き出し 9"/>
          <p:cNvSpPr/>
          <p:nvPr/>
        </p:nvSpPr>
        <p:spPr>
          <a:xfrm>
            <a:off x="2356805" y="4755004"/>
            <a:ext cx="1110422" cy="1797189"/>
          </a:xfrm>
          <a:prstGeom prst="downArrowCallout">
            <a:avLst>
              <a:gd name="adj1" fmla="val 10944"/>
              <a:gd name="adj2" fmla="val 10049"/>
              <a:gd name="adj3" fmla="val 14445"/>
              <a:gd name="adj4" fmla="val 5632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校長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副校長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教務主任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1" name="下矢印吹き出し 10"/>
          <p:cNvSpPr/>
          <p:nvPr/>
        </p:nvSpPr>
        <p:spPr>
          <a:xfrm>
            <a:off x="2348495" y="6577546"/>
            <a:ext cx="1110423" cy="605605"/>
          </a:xfrm>
          <a:prstGeom prst="downArrowCallout">
            <a:avLst>
              <a:gd name="adj1" fmla="val 20289"/>
              <a:gd name="adj2" fmla="val 16199"/>
              <a:gd name="adj3" fmla="val 24737"/>
              <a:gd name="adj4" fmla="val 4850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</a:t>
            </a:r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356804" y="7185930"/>
            <a:ext cx="1102114" cy="3039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家庭</a:t>
            </a:r>
            <a:endParaRPr kumimoji="1" lang="ja-JP" altLang="en-US" sz="1400" dirty="0">
              <a:ln w="0"/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" name="左矢印吹き出し 7"/>
          <p:cNvSpPr/>
          <p:nvPr/>
        </p:nvSpPr>
        <p:spPr>
          <a:xfrm>
            <a:off x="3517802" y="3129961"/>
            <a:ext cx="3317159" cy="1124439"/>
          </a:xfrm>
          <a:prstGeom prst="leftArrowCallout">
            <a:avLst>
              <a:gd name="adj1" fmla="val 12116"/>
              <a:gd name="adj2" fmla="val 10641"/>
              <a:gd name="adj3" fmla="val 19913"/>
              <a:gd name="adj4" fmla="val 8061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目撃時刻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目撃場所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熊の状況（頭数・大きさ・進行報告　等）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情報提供者名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5" name="左矢印吹き出し 14"/>
          <p:cNvSpPr/>
          <p:nvPr/>
        </p:nvSpPr>
        <p:spPr>
          <a:xfrm>
            <a:off x="3517802" y="4757676"/>
            <a:ext cx="3313304" cy="1006831"/>
          </a:xfrm>
          <a:prstGeom prst="leftArrowCallout">
            <a:avLst>
              <a:gd name="adj1" fmla="val 12881"/>
              <a:gd name="adj2" fmla="val 12317"/>
              <a:gd name="adj3" fmla="val 19911"/>
              <a:gd name="adj4" fmla="val 8061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情報の共有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校内体制の決定・教職員への指示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保護者へのメール配信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関係機関への情報提供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マスコミ対応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6" name="左矢印吹き出し 15"/>
          <p:cNvSpPr/>
          <p:nvPr/>
        </p:nvSpPr>
        <p:spPr>
          <a:xfrm>
            <a:off x="3060552" y="6530351"/>
            <a:ext cx="3770554" cy="1016124"/>
          </a:xfrm>
          <a:prstGeom prst="leftArrowCallout">
            <a:avLst>
              <a:gd name="adj1" fmla="val 12943"/>
              <a:gd name="adj2" fmla="val 12058"/>
              <a:gd name="adj3" fmla="val 21610"/>
              <a:gd name="adj4" fmla="val 707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登校班ごとの集団下校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徒歩通学班は職員が引率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職員による安全確認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地域への情報提供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 flipH="1">
            <a:off x="-120040" y="7433772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　その他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14310" y="7854471"/>
            <a:ext cx="63401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ア　児童には、熊の出没が懸念される期間中（４月から２学期終業式まで）は、熊鈴を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ＰＴＡから貸与し、携行させる。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イ　徒歩通学班の集団下校は、教職員が引率する。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ウ　目撃情報が入り次第、可能な限り職員が現地での確認を行う。</a:t>
            </a:r>
            <a:endParaRPr kumimoji="1" lang="ja-JP" altLang="en-US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21" name="カギ線コネクタ 20"/>
          <p:cNvCxnSpPr>
            <a:stCxn id="10" idx="1"/>
            <a:endCxn id="27" idx="3"/>
          </p:cNvCxnSpPr>
          <p:nvPr/>
        </p:nvCxnSpPr>
        <p:spPr>
          <a:xfrm rot="10800000">
            <a:off x="2103121" y="3731248"/>
            <a:ext cx="253685" cy="15298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図表 26"/>
          <p:cNvGraphicFramePr/>
          <p:nvPr>
            <p:extLst>
              <p:ext uri="{D42A27DB-BD31-4B8C-83A1-F6EECF244321}">
                <p14:modId xmlns:p14="http://schemas.microsoft.com/office/powerpoint/2010/main" val="1475724056"/>
              </p:ext>
            </p:extLst>
          </p:nvPr>
        </p:nvGraphicFramePr>
        <p:xfrm>
          <a:off x="55173" y="2114522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6" name="直線矢印コネクタ 25"/>
          <p:cNvCxnSpPr>
            <a:stCxn id="10" idx="1"/>
          </p:cNvCxnSpPr>
          <p:nvPr/>
        </p:nvCxnSpPr>
        <p:spPr>
          <a:xfrm flipH="1">
            <a:off x="2103119" y="5261092"/>
            <a:ext cx="25368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9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765</TotalTime>
  <Words>130</Words>
  <Application>Microsoft Office PowerPoint</Application>
  <PresentationFormat>A4 210 x 297 mm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AR P丸ゴシック体M</vt:lpstr>
      <vt:lpstr>AR丸ゴシック体E</vt:lpstr>
      <vt:lpstr>AR丸ゴシック体M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>北上市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北上市教育委員会</dc:creator>
  <cp:lastModifiedBy>北上市教育委員会</cp:lastModifiedBy>
  <cp:revision>48</cp:revision>
  <cp:lastPrinted>2017-05-12T11:58:32Z</cp:lastPrinted>
  <dcterms:created xsi:type="dcterms:W3CDTF">2017-05-12T07:35:47Z</dcterms:created>
  <dcterms:modified xsi:type="dcterms:W3CDTF">2018-04-03T09:13:49Z</dcterms:modified>
</cp:coreProperties>
</file>