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5" autoAdjust="0"/>
    <p:restoredTop sz="94660"/>
  </p:normalViewPr>
  <p:slideViewPr>
    <p:cSldViewPr snapToGrid="0">
      <p:cViewPr>
        <p:scale>
          <a:sx n="130" d="100"/>
          <a:sy n="130" d="100"/>
        </p:scale>
        <p:origin x="708" y="-242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関係機関への情報提供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5ADBFC27-9285-4519-BCAE-F6ECC8579CA7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学校→いわさき認定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こども園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D73053C-0E6F-4DF8-9DB5-1EF751F736C2}" type="parTrans" cxnId="{A1E7A670-ACC6-48B3-B5FF-712680119306}">
      <dgm:prSet/>
      <dgm:spPr/>
      <dgm:t>
        <a:bodyPr/>
        <a:lstStyle/>
        <a:p>
          <a:endParaRPr kumimoji="1" lang="ja-JP" altLang="en-US"/>
        </a:p>
      </dgm:t>
    </dgm:pt>
    <dgm:pt modelId="{74421E6C-FD7A-4813-A73C-AEF8D71AEB29}" type="sibTrans" cxnId="{A1E7A670-ACC6-48B3-B5FF-712680119306}">
      <dgm:prSet/>
      <dgm:spPr/>
      <dgm:t>
        <a:bodyPr/>
        <a:lstStyle/>
        <a:p>
          <a:endParaRPr kumimoji="1" lang="ja-JP" altLang="en-US"/>
        </a:p>
      </dgm:t>
    </dgm:pt>
    <dgm:pt modelId="{B661922A-217F-4EBE-B9C8-65208F7EF184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学校→教育委員会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</a:t>
          </a:r>
          <a:r>
            <a:rPr kumimoji="1" lang="ja-JP" altLang="en-US" sz="11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学校教育課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(64-2111)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F64FC3FF-B214-4BC6-9E41-14292D576E1B}" type="par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23B297A7-4BE1-47F9-8BF2-6639A326EF4E}" type="sib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02272E30-41BE-4A15-A7E3-CDA6BC70672D}">
      <dgm:prSet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学校→岩崎地区交流</a:t>
          </a: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センター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(6076)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CD73729-744D-4F5B-A1BC-7490E3E5F2D3}" type="par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6E71DA24-1776-499C-9C7D-BB8583487E7C}" type="sib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7F31BEC3-C70B-44C4-91C1-325B05FF12AE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554092D6-1D54-4D93-8780-6CE478FC5D13}" type="par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B1D1ACBB-2D43-4DDF-8B4C-32BFF6E0B53C}" type="sib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65394" custLinFactNeighborY="-50599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101809" custLinFactY="69450" custLinFactNeighborX="-41" custLinFactNeighborY="10000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60FD5CDC-6F6F-4F15-9E08-BC3351C333D2}" type="presOf" srcId="{B661922A-217F-4EBE-B9C8-65208F7EF184}" destId="{04AA80E7-6EF6-4640-8266-A755F4FF61DE}" srcOrd="0" destOrd="3" presId="urn:microsoft.com/office/officeart/2005/8/layout/list1"/>
    <dgm:cxn modelId="{8ACCB216-C111-4D35-80FF-F290255297CF}" type="presOf" srcId="{8CFDF150-F975-4505-8CC4-50026C64A53A}" destId="{9F8F7ACF-FD0F-470C-BAA0-DCE1DAD362C8}" srcOrd="0" destOrd="0" presId="urn:microsoft.com/office/officeart/2005/8/layout/list1"/>
    <dgm:cxn modelId="{894F01FD-6419-42EA-8142-4C9A3B3E6D5C}" type="presOf" srcId="{5ADBFC27-9285-4519-BCAE-F6ECC8579CA7}" destId="{04AA80E7-6EF6-4640-8266-A755F4FF61DE}" srcOrd="0" destOrd="2" presId="urn:microsoft.com/office/officeart/2005/8/layout/list1"/>
    <dgm:cxn modelId="{D57D8B86-9D17-433B-A35B-AC1891B1D0CA}" srcId="{8CFDF150-F975-4505-8CC4-50026C64A53A}" destId="{7F31BEC3-C70B-44C4-91C1-325B05FF12AE}" srcOrd="0" destOrd="0" parTransId="{554092D6-1D54-4D93-8780-6CE478FC5D13}" sibTransId="{B1D1ACBB-2D43-4DDF-8B4C-32BFF6E0B53C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89E77865-EA23-4859-8152-BF74C7B45C17}" srcId="{8CFDF150-F975-4505-8CC4-50026C64A53A}" destId="{B661922A-217F-4EBE-B9C8-65208F7EF184}" srcOrd="3" destOrd="0" parTransId="{F64FC3FF-B214-4BC6-9E41-14292D576E1B}" sibTransId="{23B297A7-4BE1-47F9-8BF2-6639A326EF4E}"/>
    <dgm:cxn modelId="{A1E7A670-ACC6-48B3-B5FF-712680119306}" srcId="{8CFDF150-F975-4505-8CC4-50026C64A53A}" destId="{5ADBFC27-9285-4519-BCAE-F6ECC8579CA7}" srcOrd="2" destOrd="0" parTransId="{7D73053C-0E6F-4DF8-9DB5-1EF751F736C2}" sibTransId="{74421E6C-FD7A-4813-A73C-AEF8D71AEB29}"/>
    <dgm:cxn modelId="{97FC77A2-FE98-4F44-B35E-79A9873B9122}" type="presOf" srcId="{7F31BEC3-C70B-44C4-91C1-325B05FF12AE}" destId="{04AA80E7-6EF6-4640-8266-A755F4FF61DE}" srcOrd="0" destOrd="0" presId="urn:microsoft.com/office/officeart/2005/8/layout/list1"/>
    <dgm:cxn modelId="{8377ABF0-E830-440C-924F-9FC908CE6BC1}" type="presOf" srcId="{F8C392D6-B808-40DA-8CAC-1A50338DF57D}" destId="{6A50F83D-8CF1-4EB7-950B-03853E32949E}" srcOrd="0" destOrd="0" presId="urn:microsoft.com/office/officeart/2005/8/layout/list1"/>
    <dgm:cxn modelId="{346205D4-001B-4F5F-AABA-0B65D5EE9EE4}" srcId="{8CFDF150-F975-4505-8CC4-50026C64A53A}" destId="{02272E30-41BE-4A15-A7E3-CDA6BC70672D}" srcOrd="1" destOrd="0" parTransId="{2CD73729-744D-4F5B-A1BC-7490E3E5F2D3}" sibTransId="{6E71DA24-1776-499C-9C7D-BB8583487E7C}"/>
    <dgm:cxn modelId="{C8D1928E-04DF-4604-84D7-D978218A02B1}" type="presOf" srcId="{02272E30-41BE-4A15-A7E3-CDA6BC70672D}" destId="{04AA80E7-6EF6-4640-8266-A755F4FF61DE}" srcOrd="0" destOrd="1" presId="urn:microsoft.com/office/officeart/2005/8/layout/list1"/>
    <dgm:cxn modelId="{0D354CD6-F127-46EB-91DC-CCFF097BC1E0}" type="presOf" srcId="{8CFDF150-F975-4505-8CC4-50026C64A53A}" destId="{E60D3FE6-24C8-48BF-83C7-362C6719A316}" srcOrd="1" destOrd="0" presId="urn:microsoft.com/office/officeart/2005/8/layout/list1"/>
    <dgm:cxn modelId="{6F8C802E-98F3-41CA-B84D-3D03335FA9E4}" type="presParOf" srcId="{6A50F83D-8CF1-4EB7-950B-03853E32949E}" destId="{DAA8B14B-4985-473B-8925-6B35F59EC9B1}" srcOrd="0" destOrd="0" presId="urn:microsoft.com/office/officeart/2005/8/layout/list1"/>
    <dgm:cxn modelId="{00062C40-3221-4E11-90C5-FA3D88653B7B}" type="presParOf" srcId="{DAA8B14B-4985-473B-8925-6B35F59EC9B1}" destId="{9F8F7ACF-FD0F-470C-BAA0-DCE1DAD362C8}" srcOrd="0" destOrd="0" presId="urn:microsoft.com/office/officeart/2005/8/layout/list1"/>
    <dgm:cxn modelId="{3111843E-6660-4D7B-B8CC-B60028401FAB}" type="presParOf" srcId="{DAA8B14B-4985-473B-8925-6B35F59EC9B1}" destId="{E60D3FE6-24C8-48BF-83C7-362C6719A316}" srcOrd="1" destOrd="0" presId="urn:microsoft.com/office/officeart/2005/8/layout/list1"/>
    <dgm:cxn modelId="{684CB881-F53B-4CE9-B692-95734E1D3B9A}" type="presParOf" srcId="{6A50F83D-8CF1-4EB7-950B-03853E32949E}" destId="{99E46E9C-559C-4043-8CC3-65623F77B5E5}" srcOrd="1" destOrd="0" presId="urn:microsoft.com/office/officeart/2005/8/layout/list1"/>
    <dgm:cxn modelId="{A3AA47ED-0C3E-40F5-8382-C0185E925606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メール配信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学校→保護者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迎えの要請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（一斉配信）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AB0FAC81-F0BB-403A-BB2E-0DA9E8199990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4138A9B-1A39-415D-B714-9513805B2DF5}" type="par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573AF7E7-92D0-4A97-BD96-88A655F185C0}" type="sib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35423" custLinFactNeighborY="-2629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68911" custLinFactNeighborX="1140" custLinFactNeighborY="3317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79FF8BF-C11C-4BD5-8B58-9C5B3B015367}" type="presOf" srcId="{F8C392D6-B808-40DA-8CAC-1A50338DF57D}" destId="{6A50F83D-8CF1-4EB7-950B-03853E32949E}" srcOrd="0" destOrd="0" presId="urn:microsoft.com/office/officeart/2005/8/layout/list1"/>
    <dgm:cxn modelId="{7049F45C-C483-4B57-A013-6EF8D720E38A}" srcId="{8CFDF150-F975-4505-8CC4-50026C64A53A}" destId="{AB0FAC81-F0BB-403A-BB2E-0DA9E8199990}" srcOrd="1" destOrd="0" parTransId="{74138A9B-1A39-415D-B714-9513805B2DF5}" sibTransId="{573AF7E7-92D0-4A97-BD96-88A655F185C0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D8C6CB8B-17E4-463B-8AF8-A4C02CB8F3C0}" type="presOf" srcId="{AB0FAC81-F0BB-403A-BB2E-0DA9E8199990}" destId="{04AA80E7-6EF6-4640-8266-A755F4FF61DE}" srcOrd="0" destOrd="1" presId="urn:microsoft.com/office/officeart/2005/8/layout/list1"/>
    <dgm:cxn modelId="{14044AEA-8759-4A0B-82AF-17B14F67BCA5}" type="presOf" srcId="{8CFDF150-F975-4505-8CC4-50026C64A53A}" destId="{9F8F7ACF-FD0F-470C-BAA0-DCE1DAD362C8}" srcOrd="0" destOrd="0" presId="urn:microsoft.com/office/officeart/2005/8/layout/list1"/>
    <dgm:cxn modelId="{DFA5CECE-BDAC-4D50-ABD2-801FE6B9FFFD}" type="presOf" srcId="{8CFDF150-F975-4505-8CC4-50026C64A53A}" destId="{E60D3FE6-24C8-48BF-83C7-362C6719A316}" srcOrd="1" destOrd="0" presId="urn:microsoft.com/office/officeart/2005/8/layout/list1"/>
    <dgm:cxn modelId="{6C87B852-7D69-4E4A-B5F0-BA40DEB8E199}" type="presOf" srcId="{61E6E625-05DB-477B-8866-44AA5F26874F}" destId="{04AA80E7-6EF6-4640-8266-A755F4FF61DE}" srcOrd="0" destOrd="0" presId="urn:microsoft.com/office/officeart/2005/8/layout/list1"/>
    <dgm:cxn modelId="{3EE3E9C1-B813-416E-A886-F9DE4E5A2C82}" type="presParOf" srcId="{6A50F83D-8CF1-4EB7-950B-03853E32949E}" destId="{DAA8B14B-4985-473B-8925-6B35F59EC9B1}" srcOrd="0" destOrd="0" presId="urn:microsoft.com/office/officeart/2005/8/layout/list1"/>
    <dgm:cxn modelId="{9D002114-D5AB-454C-AC45-2693E82A296C}" type="presParOf" srcId="{DAA8B14B-4985-473B-8925-6B35F59EC9B1}" destId="{9F8F7ACF-FD0F-470C-BAA0-DCE1DAD362C8}" srcOrd="0" destOrd="0" presId="urn:microsoft.com/office/officeart/2005/8/layout/list1"/>
    <dgm:cxn modelId="{E536C00D-DF7D-4E4E-BBAA-91BC818693FA}" type="presParOf" srcId="{DAA8B14B-4985-473B-8925-6B35F59EC9B1}" destId="{E60D3FE6-24C8-48BF-83C7-362C6719A316}" srcOrd="1" destOrd="0" presId="urn:microsoft.com/office/officeart/2005/8/layout/list1"/>
    <dgm:cxn modelId="{373B95AA-3BE5-42C2-9BF6-D9E054645E75}" type="presParOf" srcId="{6A50F83D-8CF1-4EB7-950B-03853E32949E}" destId="{99E46E9C-559C-4043-8CC3-65623F77B5E5}" srcOrd="1" destOrd="0" presId="urn:microsoft.com/office/officeart/2005/8/layout/list1"/>
    <dgm:cxn modelId="{4054C782-C0A1-4FE9-8E1C-E5324849AE3A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地区連絡網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学校→地区委員長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→保護者へ電話連絡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迎えの要請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AB0FAC81-F0BB-403A-BB2E-0DA9E8199990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4138A9B-1A39-415D-B714-9513805B2DF5}" type="par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573AF7E7-92D0-4A97-BD96-88A655F185C0}" type="sib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35423" custLinFactNeighborY="-2629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68911" custLinFactNeighborX="1140" custLinFactNeighborY="3317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90F47F31-5E0C-42DC-9F52-9729EFC9DA93}" type="presOf" srcId="{AB0FAC81-F0BB-403A-BB2E-0DA9E8199990}" destId="{04AA80E7-6EF6-4640-8266-A755F4FF61DE}" srcOrd="0" destOrd="1" presId="urn:microsoft.com/office/officeart/2005/8/layout/list1"/>
    <dgm:cxn modelId="{158169D6-D918-4E46-AE0B-160A1AE2DD99}" type="presOf" srcId="{61E6E625-05DB-477B-8866-44AA5F26874F}" destId="{04AA80E7-6EF6-4640-8266-A755F4FF61DE}" srcOrd="0" destOrd="0" presId="urn:microsoft.com/office/officeart/2005/8/layout/list1"/>
    <dgm:cxn modelId="{36D919E3-7C3C-4648-ACCD-BE95C3670D3C}" type="presOf" srcId="{8CFDF150-F975-4505-8CC4-50026C64A53A}" destId="{E60D3FE6-24C8-48BF-83C7-362C6719A316}" srcOrd="1" destOrd="0" presId="urn:microsoft.com/office/officeart/2005/8/layout/list1"/>
    <dgm:cxn modelId="{2E9E21AA-6F3E-4937-8576-313A87B6BC6D}" type="presOf" srcId="{8CFDF150-F975-4505-8CC4-50026C64A53A}" destId="{9F8F7ACF-FD0F-470C-BAA0-DCE1DAD362C8}" srcOrd="0" destOrd="0" presId="urn:microsoft.com/office/officeart/2005/8/layout/list1"/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7049F45C-C483-4B57-A013-6EF8D720E38A}" srcId="{8CFDF150-F975-4505-8CC4-50026C64A53A}" destId="{AB0FAC81-F0BB-403A-BB2E-0DA9E8199990}" srcOrd="1" destOrd="0" parTransId="{74138A9B-1A39-415D-B714-9513805B2DF5}" sibTransId="{573AF7E7-92D0-4A97-BD96-88A655F185C0}"/>
    <dgm:cxn modelId="{F8041E5B-C3D4-4F45-B56E-51B306A45D69}" type="presOf" srcId="{F8C392D6-B808-40DA-8CAC-1A50338DF57D}" destId="{6A50F83D-8CF1-4EB7-950B-03853E32949E}" srcOrd="0" destOrd="0" presId="urn:microsoft.com/office/officeart/2005/8/layout/list1"/>
    <dgm:cxn modelId="{A5B909CF-1611-4CEB-B3A3-D97993FBE3DD}" type="presParOf" srcId="{6A50F83D-8CF1-4EB7-950B-03853E32949E}" destId="{DAA8B14B-4985-473B-8925-6B35F59EC9B1}" srcOrd="0" destOrd="0" presId="urn:microsoft.com/office/officeart/2005/8/layout/list1"/>
    <dgm:cxn modelId="{C9982723-025F-4FB6-B96A-A1B93193E926}" type="presParOf" srcId="{DAA8B14B-4985-473B-8925-6B35F59EC9B1}" destId="{9F8F7ACF-FD0F-470C-BAA0-DCE1DAD362C8}" srcOrd="0" destOrd="0" presId="urn:microsoft.com/office/officeart/2005/8/layout/list1"/>
    <dgm:cxn modelId="{36D4A56A-A6FC-4F5C-B051-D7DD9D1D3BA8}" type="presParOf" srcId="{DAA8B14B-4985-473B-8925-6B35F59EC9B1}" destId="{E60D3FE6-24C8-48BF-83C7-362C6719A316}" srcOrd="1" destOrd="0" presId="urn:microsoft.com/office/officeart/2005/8/layout/list1"/>
    <dgm:cxn modelId="{1D82F4D1-B084-4A1F-836D-BD13F8DC39A1}" type="presParOf" srcId="{6A50F83D-8CF1-4EB7-950B-03853E32949E}" destId="{99E46E9C-559C-4043-8CC3-65623F77B5E5}" srcOrd="1" destOrd="0" presId="urn:microsoft.com/office/officeart/2005/8/layout/list1"/>
    <dgm:cxn modelId="{BF3B47FA-C744-4F8E-AAD0-64121170AC25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62483"/>
          <a:ext cx="2047947" cy="18760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学校→岩崎地区交流</a:t>
          </a: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センター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(6076)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学校→いわさき認定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こども園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学校→教育委員会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</a:t>
          </a:r>
          <a:r>
            <a:rPr kumimoji="1" lang="ja-JP" altLang="en-US" sz="11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学校教育課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(64-2111)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62483"/>
        <a:ext cx="2047947" cy="1876085"/>
      </dsp:txXfrm>
    </dsp:sp>
    <dsp:sp modelId="{E60D3FE6-24C8-48BF-83C7-362C6719A316}">
      <dsp:nvSpPr>
        <dsp:cNvPr id="0" name=""/>
        <dsp:cNvSpPr/>
      </dsp:nvSpPr>
      <dsp:spPr>
        <a:xfrm>
          <a:off x="32078" y="0"/>
          <a:ext cx="1954981" cy="25592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関係機関への情報提供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44571" y="12493"/>
        <a:ext cx="1929995" cy="230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374611"/>
          <a:ext cx="2047947" cy="11103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学校→保護者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迎えの要請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（一斉配信）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374611"/>
        <a:ext cx="2047947" cy="1110311"/>
      </dsp:txXfrm>
    </dsp:sp>
    <dsp:sp modelId="{E60D3FE6-24C8-48BF-83C7-362C6719A316}">
      <dsp:nvSpPr>
        <dsp:cNvPr id="0" name=""/>
        <dsp:cNvSpPr/>
      </dsp:nvSpPr>
      <dsp:spPr>
        <a:xfrm>
          <a:off x="59861" y="1257260"/>
          <a:ext cx="1954981" cy="251746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メール配信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72150" y="1269549"/>
        <a:ext cx="1930403" cy="2271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374611"/>
          <a:ext cx="2047947" cy="11103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学校→地区委員長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→保護者へ電話連絡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迎えの要請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374611"/>
        <a:ext cx="2047947" cy="1110311"/>
      </dsp:txXfrm>
    </dsp:sp>
    <dsp:sp modelId="{E60D3FE6-24C8-48BF-83C7-362C6719A316}">
      <dsp:nvSpPr>
        <dsp:cNvPr id="0" name=""/>
        <dsp:cNvSpPr/>
      </dsp:nvSpPr>
      <dsp:spPr>
        <a:xfrm>
          <a:off x="59861" y="1257260"/>
          <a:ext cx="1954981" cy="251746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地区連絡網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72150" y="1269549"/>
        <a:ext cx="1930403" cy="2271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3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79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19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45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1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4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22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09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88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56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19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93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-38477" y="-111086"/>
            <a:ext cx="69557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弾道</a:t>
            </a:r>
            <a:r>
              <a:rPr lang="ja-JP" alt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ミサ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イル情</a:t>
            </a:r>
            <a:r>
              <a:rPr lang="ja-JP" alt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報に係る緊急時の対応</a:t>
            </a:r>
            <a:endParaRPr lang="ja-JP" alt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173" y="1037475"/>
            <a:ext cx="6720765" cy="954107"/>
          </a:xfrm>
          <a:prstGeom prst="rect">
            <a:avLst/>
          </a:prstGeom>
          <a:noFill/>
          <a:ln w="9525" cap="rnd">
            <a:solidFill>
              <a:schemeClr val="tx1"/>
            </a:solidFill>
            <a:round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〇情報を入手するや否や直ちに</a:t>
            </a:r>
            <a:r>
              <a:rPr kumimoji="1" lang="ja-JP" altLang="en-US" sz="1400" u="sng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多目的ホールに避難</a:t>
            </a:r>
            <a:endParaRPr kumimoji="1" lang="en-US" altLang="ja-JP" sz="1400" u="sng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</a:t>
            </a:r>
            <a:r>
              <a:rPr kumimoji="1"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メール</a:t>
            </a: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で緊急一斉送信・地区連絡網による電話連絡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〇保護者の迎えを要請</a:t>
            </a:r>
            <a:endParaRPr kumimoji="1" lang="en-US" altLang="ja-JP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en-US" altLang="ja-JP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    </a:t>
            </a: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〇通過情報のあった場合は、通常の下校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85727" y="1064346"/>
            <a:ext cx="315202" cy="90862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基本対応</a:t>
            </a:r>
            <a:endParaRPr kumimoji="1" lang="ja-JP" altLang="en-US" sz="14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995071" y="1081514"/>
            <a:ext cx="172698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全児童学校待機</a:t>
            </a:r>
            <a:endParaRPr kumimoji="1" lang="ja-JP" altLang="en-US" sz="12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995071" y="1406807"/>
            <a:ext cx="172698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迎えの要請</a:t>
            </a:r>
            <a:endParaRPr kumimoji="1" lang="ja-JP" altLang="en-US" sz="12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21" name="図表 20"/>
          <p:cNvGraphicFramePr/>
          <p:nvPr>
            <p:extLst>
              <p:ext uri="{D42A27DB-BD31-4B8C-83A1-F6EECF244321}">
                <p14:modId xmlns:p14="http://schemas.microsoft.com/office/powerpoint/2010/main" val="1720483030"/>
              </p:ext>
            </p:extLst>
          </p:nvPr>
        </p:nvGraphicFramePr>
        <p:xfrm>
          <a:off x="168778" y="5253727"/>
          <a:ext cx="2047947" cy="20385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テキスト ボックス 23"/>
          <p:cNvSpPr txBox="1"/>
          <p:nvPr/>
        </p:nvSpPr>
        <p:spPr>
          <a:xfrm flipH="1">
            <a:off x="-110735" y="2719931"/>
            <a:ext cx="1737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（連絡方法）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 flipH="1">
            <a:off x="-11548" y="2261423"/>
            <a:ext cx="2985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対応の概要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495980" y="7209569"/>
            <a:ext cx="2481729" cy="9029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n w="0"/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下校</a:t>
            </a:r>
            <a:endParaRPr kumimoji="1" lang="en-US" altLang="ja-JP" sz="1400" dirty="0" smtClean="0">
              <a:ln w="0"/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en-US" altLang="ja-JP" sz="800" dirty="0" smtClean="0">
              <a:ln w="0"/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en-US" altLang="ja-JP" sz="1400" dirty="0">
              <a:ln w="0"/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ja-JP" altLang="en-US" sz="1400" dirty="0">
              <a:ln w="0"/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29" name="図表 28"/>
          <p:cNvGraphicFramePr/>
          <p:nvPr>
            <p:extLst>
              <p:ext uri="{D42A27DB-BD31-4B8C-83A1-F6EECF244321}">
                <p14:modId xmlns:p14="http://schemas.microsoft.com/office/powerpoint/2010/main" val="1979391133"/>
              </p:ext>
            </p:extLst>
          </p:nvPr>
        </p:nvGraphicFramePr>
        <p:xfrm>
          <a:off x="171159" y="1825473"/>
          <a:ext cx="2047947" cy="3233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0" name="正方形/長方形 29"/>
          <p:cNvSpPr/>
          <p:nvPr/>
        </p:nvSpPr>
        <p:spPr>
          <a:xfrm>
            <a:off x="3945769" y="6205482"/>
            <a:ext cx="77347" cy="2156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下矢印吹き出し 30"/>
          <p:cNvSpPr/>
          <p:nvPr/>
        </p:nvSpPr>
        <p:spPr>
          <a:xfrm>
            <a:off x="2495980" y="2055828"/>
            <a:ext cx="2895351" cy="1213303"/>
          </a:xfrm>
          <a:prstGeom prst="downArrowCallout">
            <a:avLst>
              <a:gd name="adj1" fmla="val 27984"/>
              <a:gd name="adj2" fmla="val 25000"/>
              <a:gd name="adj3" fmla="val 19777"/>
              <a:gd name="adj4" fmla="val 6497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kumimoji="1" lang="ja-JP" altLang="en-US" sz="28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弾</a:t>
            </a:r>
            <a:r>
              <a:rPr kumimoji="1" lang="ja-JP" altLang="en-US" sz="2800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道</a:t>
            </a:r>
            <a:r>
              <a:rPr kumimoji="1" lang="ja-JP" altLang="en-US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ミサイル情報</a:t>
            </a:r>
            <a:endParaRPr kumimoji="1" lang="en-US" altLang="ja-JP" b="1" dirty="0" smtClean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</a:t>
            </a:r>
            <a:r>
              <a:rPr kumimoji="1" lang="ja-JP" altLang="en-US" sz="2400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Ｊ</a:t>
            </a:r>
            <a:r>
              <a:rPr kumimoji="1" lang="ja-JP" altLang="en-US" sz="1400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アラート等</a:t>
            </a:r>
            <a:r>
              <a:rPr kumimoji="1" lang="ja-JP" altLang="en-US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）</a:t>
            </a:r>
            <a:endParaRPr kumimoji="1" lang="ja-JP" altLang="en-US" b="1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 flipH="1">
            <a:off x="2501360" y="3287104"/>
            <a:ext cx="2889971" cy="114851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児童の安全確保</a:t>
            </a:r>
            <a:endParaRPr kumimoji="1" lang="en-US" altLang="ja-JP" sz="2400" dirty="0" smtClean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en-US" altLang="ja-JP" sz="2400" dirty="0" smtClean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ja-JP" altLang="en-US" sz="2400" dirty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3055109" y="3772856"/>
            <a:ext cx="178403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全児童学校待機</a:t>
            </a:r>
            <a:endParaRPr kumimoji="1" lang="ja-JP" altLang="en-US" sz="1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442793" y="4127336"/>
            <a:ext cx="300595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b="1" dirty="0" smtClean="0">
                <a:solidFill>
                  <a:schemeClr val="bg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地区毎に集合・整列し、保護者の迎えを待つ</a:t>
            </a:r>
            <a:endParaRPr kumimoji="1" lang="ja-JP" altLang="en-US" sz="1100" b="1" dirty="0">
              <a:solidFill>
                <a:schemeClr val="bg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下矢印吹き出し 36"/>
          <p:cNvSpPr/>
          <p:nvPr/>
        </p:nvSpPr>
        <p:spPr>
          <a:xfrm>
            <a:off x="2495981" y="4453594"/>
            <a:ext cx="1188340" cy="1013757"/>
          </a:xfrm>
          <a:prstGeom prst="downArrow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400" dirty="0" smtClean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en-US" altLang="ja-JP" sz="10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あ　り</a:t>
            </a:r>
            <a:endParaRPr kumimoji="1" lang="ja-JP" altLang="en-US" sz="1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38" name="下矢印吹き出し 37"/>
          <p:cNvSpPr/>
          <p:nvPr/>
        </p:nvSpPr>
        <p:spPr>
          <a:xfrm>
            <a:off x="3684321" y="4455582"/>
            <a:ext cx="1708268" cy="1011770"/>
          </a:xfrm>
          <a:prstGeom prst="downArrowCallou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400" dirty="0" smtClean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en-US" altLang="ja-JP" sz="1000" dirty="0" smtClean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な　し</a:t>
            </a:r>
            <a:endParaRPr kumimoji="1" lang="ja-JP" altLang="en-US" sz="1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499807" y="4455780"/>
            <a:ext cx="2891524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児童の迎え</a:t>
            </a:r>
            <a:endParaRPr kumimoji="1" lang="ja-JP" altLang="en-US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40" name="下矢印吹き出し 39"/>
          <p:cNvSpPr/>
          <p:nvPr/>
        </p:nvSpPr>
        <p:spPr>
          <a:xfrm>
            <a:off x="2495981" y="5485324"/>
            <a:ext cx="1188340" cy="1677570"/>
          </a:xfrm>
          <a:prstGeom prst="downArrowCallout">
            <a:avLst>
              <a:gd name="adj1" fmla="val 25000"/>
              <a:gd name="adj2" fmla="val 25000"/>
              <a:gd name="adj3" fmla="val 21242"/>
              <a:gd name="adj4" fmla="val 3885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＜保護者が来校＞</a:t>
            </a:r>
            <a:endParaRPr kumimoji="1" lang="en-US" altLang="ja-JP" sz="9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引き渡し</a:t>
            </a:r>
            <a:endParaRPr kumimoji="1" lang="en-US" altLang="ja-JP" sz="1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ja-JP" altLang="en-US" sz="1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495981" y="5903033"/>
            <a:ext cx="1188340" cy="238203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学年・氏名を報告</a:t>
            </a:r>
            <a:endParaRPr kumimoji="1" lang="ja-JP" altLang="en-US" sz="900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2496645" y="7540626"/>
            <a:ext cx="2475372" cy="57185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・徒歩は指定なし</a:t>
            </a:r>
            <a:endParaRPr kumimoji="1" lang="en-US" altLang="ja-JP" sz="9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・自動車は岩崎地区交流センター側への</a:t>
            </a:r>
            <a:r>
              <a:rPr kumimoji="1" lang="en-US" altLang="ja-JP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/>
            </a:r>
            <a:br>
              <a:rPr kumimoji="1" lang="en-US" altLang="ja-JP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</a:br>
            <a:r>
              <a:rPr kumimoji="1" lang="ja-JP" altLang="en-US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一方通行</a:t>
            </a:r>
            <a:endParaRPr kumimoji="1" lang="ja-JP" altLang="en-US" sz="900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005698" y="6144972"/>
            <a:ext cx="1188340" cy="9591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＜自宅に保護者が＞</a:t>
            </a:r>
            <a:endParaRPr kumimoji="1" lang="en-US" altLang="ja-JP" sz="800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居ない場合</a:t>
            </a:r>
            <a:endParaRPr kumimoji="1" lang="en-US" altLang="ja-JP" sz="1400" dirty="0" smtClean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en-US" altLang="ja-JP" sz="1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en-US" altLang="ja-JP" sz="200" dirty="0" smtClean="0">
              <a:ln w="0"/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ja-JP" altLang="en-US" sz="1400" dirty="0">
              <a:ln w="0"/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007220" y="6550059"/>
            <a:ext cx="1185296" cy="55401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・学校待機</a:t>
            </a:r>
            <a:r>
              <a:rPr kumimoji="1" lang="en-US" altLang="ja-JP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/>
            </a:r>
            <a:br>
              <a:rPr kumimoji="1" lang="en-US" altLang="ja-JP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</a:br>
            <a:r>
              <a:rPr kumimoji="1" lang="ja-JP" altLang="en-US" sz="8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「迎え要請の文書　</a:t>
            </a:r>
            <a:endParaRPr kumimoji="1" lang="en-US" altLang="ja-JP" sz="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8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を玄関に置かせ</a:t>
            </a:r>
            <a:endParaRPr kumimoji="1" lang="en-US" altLang="ja-JP" sz="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8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</a:t>
            </a:r>
            <a:r>
              <a:rPr kumimoji="1" lang="ja-JP" altLang="en-US" sz="800" dirty="0" err="1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て</a:t>
            </a:r>
            <a:r>
              <a:rPr kumimoji="1" lang="ja-JP" altLang="en-US" sz="8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いただきます」</a:t>
            </a:r>
            <a:endParaRPr kumimoji="1" lang="ja-JP" altLang="en-US" sz="800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3783676" y="5481686"/>
            <a:ext cx="2407981" cy="4213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n w="0"/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数時間経過しても</a:t>
            </a:r>
            <a:endParaRPr kumimoji="1" lang="en-US" altLang="ja-JP" sz="1400" dirty="0" smtClean="0">
              <a:ln w="0"/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r>
              <a:rPr kumimoji="1" lang="ja-JP" altLang="en-US" sz="1400" dirty="0" smtClean="0">
                <a:ln w="0"/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迎えがない場合</a:t>
            </a:r>
            <a:endParaRPr kumimoji="1" lang="en-US" altLang="ja-JP" sz="1400" dirty="0" smtClean="0">
              <a:ln w="0"/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783677" y="5903033"/>
            <a:ext cx="2407980" cy="2382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職員が児童の家を訪問</a:t>
            </a:r>
            <a:endParaRPr kumimoji="1" lang="ja-JP" altLang="en-US" sz="900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7" name="下矢印吹き出し 46"/>
          <p:cNvSpPr/>
          <p:nvPr/>
        </p:nvSpPr>
        <p:spPr>
          <a:xfrm>
            <a:off x="3783677" y="6141236"/>
            <a:ext cx="1188340" cy="1013757"/>
          </a:xfrm>
          <a:prstGeom prst="downArrowCallou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＜自宅に保護者が＞</a:t>
            </a:r>
            <a:endParaRPr kumimoji="1" lang="en-US" altLang="ja-JP" sz="9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居た場合</a:t>
            </a:r>
            <a:endParaRPr kumimoji="1" lang="en-US" altLang="ja-JP" sz="1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ja-JP" altLang="en-US" sz="1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3783677" y="6558945"/>
            <a:ext cx="1188340" cy="23820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学年・氏名を報告</a:t>
            </a:r>
            <a:endParaRPr kumimoji="1" lang="ja-JP" altLang="en-US" sz="900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aphicFrame>
        <p:nvGraphicFramePr>
          <p:cNvPr id="49" name="図表 48"/>
          <p:cNvGraphicFramePr/>
          <p:nvPr>
            <p:extLst>
              <p:ext uri="{D42A27DB-BD31-4B8C-83A1-F6EECF244321}">
                <p14:modId xmlns:p14="http://schemas.microsoft.com/office/powerpoint/2010/main" val="1111539230"/>
              </p:ext>
            </p:extLst>
          </p:nvPr>
        </p:nvGraphicFramePr>
        <p:xfrm>
          <a:off x="168778" y="2719931"/>
          <a:ext cx="2047947" cy="3233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32" name="テキスト ボックス 31"/>
          <p:cNvSpPr txBox="1"/>
          <p:nvPr/>
        </p:nvSpPr>
        <p:spPr>
          <a:xfrm flipH="1">
            <a:off x="0" y="7922324"/>
            <a:ext cx="2985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　その他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35741" y="8265766"/>
            <a:ext cx="63401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在校時以外の場合については、保護者に次のように確認してある。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ア　児童が登校前の場合は、自宅待機とする。「ミサイル通過情報」が入り次第、登校を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再開する。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イ　児童が登下校中の場合は、地域住民へ安全確保を依頼してあるので、地域住民の家に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避難させてもらう。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ウ　スクールバスは、「ミサイル発射情報」で、一時停止し通過を待つ。通過が確認でき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たら運行を再開する。</a:t>
            </a:r>
            <a:endParaRPr kumimoji="1" lang="ja-JP" altLang="en-US" sz="12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993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1696</TotalTime>
  <Words>175</Words>
  <Application>Microsoft Office PowerPoint</Application>
  <PresentationFormat>A4 210 x 297 mm</PresentationFormat>
  <Paragraphs>59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AR P丸ゴシック体E</vt:lpstr>
      <vt:lpstr>AR P丸ゴシック体M</vt:lpstr>
      <vt:lpstr>AR丸ゴシック体E</vt:lpstr>
      <vt:lpstr>AR丸ゴシック体M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北上市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北上市教育委員会</dc:creator>
  <cp:lastModifiedBy>北上市教育委員会</cp:lastModifiedBy>
  <cp:revision>72</cp:revision>
  <cp:lastPrinted>2017-09-27T10:23:15Z</cp:lastPrinted>
  <dcterms:created xsi:type="dcterms:W3CDTF">2017-05-12T07:35:47Z</dcterms:created>
  <dcterms:modified xsi:type="dcterms:W3CDTF">2018-10-18T06:44:44Z</dcterms:modified>
</cp:coreProperties>
</file>