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8" d="100"/>
          <a:sy n="98" d="100"/>
        </p:scale>
        <p:origin x="1386" y="-141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※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停電時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65-3365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6FD6B149-A516-4781-9741-13445C08B5B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学校→和賀東中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(5106)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65A07012-268A-46BC-9764-4D817C02C5A7}" type="parTrans" cxnId="{2ADBA859-51CC-47D0-8E4B-105C2B21CF9D}">
      <dgm:prSet/>
      <dgm:spPr/>
      <dgm:t>
        <a:bodyPr/>
        <a:lstStyle/>
        <a:p>
          <a:endParaRPr kumimoji="1" lang="ja-JP" altLang="en-US"/>
        </a:p>
      </dgm:t>
    </dgm:pt>
    <dgm:pt modelId="{0580EB45-9E87-43A0-8D9D-C342CFDC669B}" type="sibTrans" cxnId="{2ADBA859-51CC-47D0-8E4B-105C2B21CF9D}">
      <dgm:prSet/>
      <dgm:spPr/>
      <dgm:t>
        <a:bodyPr/>
        <a:lstStyle/>
        <a:p>
          <a:endParaRPr kumimoji="1" lang="ja-JP" altLang="en-US"/>
        </a:p>
      </dgm:t>
    </dgm:pt>
    <dgm:pt modelId="{1AAA1905-8117-4C92-BF31-05EC522BB661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050" b="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スクールガードリーダー</a:t>
          </a:r>
          <a:r>
            <a:rPr kumimoji="1" lang="en-US" altLang="ja-JP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ja-JP" altLang="en-US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渡部</a:t>
          </a:r>
          <a:r>
            <a:rPr kumimoji="1" lang="en-US" altLang="ja-JP" sz="105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××××××)</a:t>
          </a:r>
          <a:endParaRPr kumimoji="1" lang="ja-JP" altLang="en-US" sz="1050" b="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04E2A8B-84A2-4F57-87FF-17437166E124}" type="parTrans" cxnId="{03DC6D8C-45E7-460B-845C-9229859D7912}">
      <dgm:prSet/>
      <dgm:spPr/>
      <dgm:t>
        <a:bodyPr/>
        <a:lstStyle/>
        <a:p>
          <a:endParaRPr kumimoji="1" lang="ja-JP" altLang="en-US"/>
        </a:p>
      </dgm:t>
    </dgm:pt>
    <dgm:pt modelId="{E8A8C4B6-979D-4937-866F-4883847ED249}" type="sibTrans" cxnId="{03DC6D8C-45E7-460B-845C-9229859D7912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809" custLinFactNeighborY="2050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03DC6D8C-45E7-460B-845C-9229859D7912}" srcId="{8CFDF150-F975-4505-8CC4-50026C64A53A}" destId="{1AAA1905-8117-4C92-BF31-05EC522BB661}" srcOrd="5" destOrd="0" parTransId="{704E2A8B-84A2-4F57-87FF-17437166E124}" sibTransId="{E8A8C4B6-979D-4937-866F-4883847ED249}"/>
    <dgm:cxn modelId="{5F473113-84E8-4E7E-B0DC-66FFB45843D4}" type="presOf" srcId="{1AAA1905-8117-4C92-BF31-05EC522BB661}" destId="{04AA80E7-6EF6-4640-8266-A755F4FF61DE}" srcOrd="0" destOrd="5" presId="urn:microsoft.com/office/officeart/2005/8/layout/list1"/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1E3FF63C-D12A-4925-B5AA-CC6E2E06451B}" type="presOf" srcId="{B661922A-217F-4EBE-B9C8-65208F7EF184}" destId="{04AA80E7-6EF6-4640-8266-A755F4FF61DE}" srcOrd="0" destOrd="4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A1E7A670-ACC6-48B3-B5FF-712680119306}" srcId="{8CFDF150-F975-4505-8CC4-50026C64A53A}" destId="{5ADBFC27-9285-4519-BCAE-F6ECC8579CA7}" srcOrd="2" destOrd="0" parTransId="{7D73053C-0E6F-4DF8-9DB5-1EF751F736C2}" sibTransId="{74421E6C-FD7A-4813-A73C-AEF8D71AEB29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6E5EA886-D265-4139-805F-6170F40FE544}" type="presOf" srcId="{5ADBFC27-9285-4519-BCAE-F6ECC8579CA7}" destId="{04AA80E7-6EF6-4640-8266-A755F4FF61DE}" srcOrd="0" destOrd="2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4" destOrd="0" parTransId="{F64FC3FF-B214-4BC6-9E41-14292D576E1B}" sibTransId="{23B297A7-4BE1-47F9-8BF2-6639A326EF4E}"/>
    <dgm:cxn modelId="{2ADBA859-51CC-47D0-8E4B-105C2B21CF9D}" srcId="{8CFDF150-F975-4505-8CC4-50026C64A53A}" destId="{6FD6B149-A516-4781-9741-13445C08B5BF}" srcOrd="3" destOrd="0" parTransId="{65A07012-268A-46BC-9764-4D817C02C5A7}" sibTransId="{0580EB45-9E87-43A0-8D9D-C342CFDC669B}"/>
    <dgm:cxn modelId="{31C7ADC7-3015-4523-8B3B-95014960463D}" type="presOf" srcId="{6FD6B149-A516-4781-9741-13445C08B5BF}" destId="{04AA80E7-6EF6-4640-8266-A755F4FF61DE}" srcOrd="0" destOrd="3" presId="urn:microsoft.com/office/officeart/2005/8/layout/list1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１１０番通報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学校→警察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パトロール要請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（岩崎駐在所 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5211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）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AB0FAC81-F0BB-403A-BB2E-0DA9E8199990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4138A9B-1A39-415D-B714-9513805B2DF5}" type="par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573AF7E7-92D0-4A97-BD96-88A655F185C0}" type="sibTrans" cxnId="{7049F45C-C483-4B57-A013-6EF8D720E38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47951" custLinFactNeighborY="-31575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46767" custLinFactNeighborX="-841" custLinFactNeighborY="2469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BCBCB99C-B6B7-4F63-B6B0-A01E7D54558C}" type="presOf" srcId="{AB0FAC81-F0BB-403A-BB2E-0DA9E8199990}" destId="{04AA80E7-6EF6-4640-8266-A755F4FF61DE}" srcOrd="0" destOrd="1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7049F45C-C483-4B57-A013-6EF8D720E38A}" srcId="{8CFDF150-F975-4505-8CC4-50026C64A53A}" destId="{AB0FAC81-F0BB-403A-BB2E-0DA9E8199990}" srcOrd="1" destOrd="0" parTransId="{74138A9B-1A39-415D-B714-9513805B2DF5}" sibTransId="{573AF7E7-92D0-4A97-BD96-88A655F185C0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647917"/>
          <a:ext cx="2047947" cy="26056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学校→和賀東中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(5106)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学校教育課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(64-2111)</a:t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※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停電時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65-3365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</a:t>
          </a:r>
          <a:r>
            <a:rPr kumimoji="1" lang="ja-JP" altLang="en-US" sz="1050" b="0" kern="1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スクールガードリーダー</a:t>
          </a:r>
          <a:r>
            <a:rPr kumimoji="1" lang="en-US" altLang="ja-JP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</a:t>
          </a:r>
          <a:r>
            <a:rPr kumimoji="1" lang="ja-JP" altLang="en-US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渡部</a:t>
          </a:r>
          <a:r>
            <a:rPr kumimoji="1" lang="en-US" altLang="ja-JP" sz="105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××××××)</a:t>
          </a:r>
          <a:endParaRPr kumimoji="1" lang="ja-JP" altLang="en-US" sz="1050" b="0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647917"/>
        <a:ext cx="2047947" cy="2605674"/>
      </dsp:txXfrm>
    </dsp:sp>
    <dsp:sp modelId="{E60D3FE6-24C8-48BF-83C7-362C6719A316}">
      <dsp:nvSpPr>
        <dsp:cNvPr id="0" name=""/>
        <dsp:cNvSpPr/>
      </dsp:nvSpPr>
      <dsp:spPr>
        <a:xfrm>
          <a:off x="48248" y="548830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741" y="561323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7871"/>
          <a:ext cx="2047947" cy="7535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学校→警察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パトロール要請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（岩崎駐在所 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5211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）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7871"/>
        <a:ext cx="2047947" cy="753521"/>
      </dsp:txXfrm>
    </dsp:sp>
    <dsp:sp modelId="{E60D3FE6-24C8-48BF-83C7-362C6719A316}">
      <dsp:nvSpPr>
        <dsp:cNvPr id="0" name=""/>
        <dsp:cNvSpPr/>
      </dsp:nvSpPr>
      <dsp:spPr>
        <a:xfrm>
          <a:off x="48248" y="1240881"/>
          <a:ext cx="1954981" cy="251746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１１０番通報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60537" y="1253170"/>
        <a:ext cx="1930403" cy="22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1292" y="-111086"/>
            <a:ext cx="67762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不審者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情報を入手した時の対応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712068814"/>
              </p:ext>
            </p:extLst>
          </p:nvPr>
        </p:nvGraphicFramePr>
        <p:xfrm>
          <a:off x="55171" y="3726648"/>
          <a:ext cx="2047947" cy="3508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209591" y="299178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61764" y="2192814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73" y="1037475"/>
            <a:ext cx="6720765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〇通報・情報提供を素早く行う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〇必要な場合は集団下校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〇保護者の協力を要請する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85727" y="1064346"/>
            <a:ext cx="315202" cy="90862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基本対応</a:t>
            </a:r>
            <a:endParaRPr kumimoji="1" lang="ja-JP" altLang="en-US" sz="1400" dirty="0"/>
          </a:p>
        </p:txBody>
      </p:sp>
      <p:sp>
        <p:nvSpPr>
          <p:cNvPr id="2" name="下矢印吹き出し 1"/>
          <p:cNvSpPr/>
          <p:nvPr/>
        </p:nvSpPr>
        <p:spPr>
          <a:xfrm>
            <a:off x="1827468" y="2558285"/>
            <a:ext cx="2191872" cy="890815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4000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不審者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" name="下矢印吹き出し 2"/>
          <p:cNvSpPr/>
          <p:nvPr/>
        </p:nvSpPr>
        <p:spPr>
          <a:xfrm>
            <a:off x="2356802" y="3463017"/>
            <a:ext cx="1110425" cy="1266636"/>
          </a:xfrm>
          <a:prstGeom prst="downArrowCallout">
            <a:avLst>
              <a:gd name="adj1" fmla="val 11513"/>
              <a:gd name="adj2" fmla="val 11371"/>
              <a:gd name="adj3" fmla="val 16330"/>
              <a:gd name="adj4" fmla="val 377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受付者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356805" y="4755004"/>
            <a:ext cx="1110422" cy="1797189"/>
          </a:xfrm>
          <a:prstGeom prst="downArrowCallout">
            <a:avLst>
              <a:gd name="adj1" fmla="val 10944"/>
              <a:gd name="adj2" fmla="val 10049"/>
              <a:gd name="adj3" fmla="val 14445"/>
              <a:gd name="adj4" fmla="val 5632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副校長</a:t>
            </a:r>
          </a:p>
        </p:txBody>
      </p:sp>
      <p:sp>
        <p:nvSpPr>
          <p:cNvPr id="11" name="下矢印吹き出し 10"/>
          <p:cNvSpPr/>
          <p:nvPr/>
        </p:nvSpPr>
        <p:spPr>
          <a:xfrm>
            <a:off x="2348495" y="6577546"/>
            <a:ext cx="1110423" cy="605605"/>
          </a:xfrm>
          <a:prstGeom prst="downArrowCallout">
            <a:avLst>
              <a:gd name="adj1" fmla="val 20289"/>
              <a:gd name="adj2" fmla="val 16199"/>
              <a:gd name="adj3" fmla="val 24737"/>
              <a:gd name="adj4" fmla="val 485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</a:t>
            </a:r>
            <a:endParaRPr kumimoji="1" lang="ja-JP" altLang="en-US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356804" y="7185930"/>
            <a:ext cx="1102114" cy="3039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n w="0"/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家庭</a:t>
            </a:r>
            <a:endParaRPr kumimoji="1" lang="ja-JP" altLang="en-US" sz="1400" dirty="0">
              <a:ln w="0"/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8" name="左矢印吹き出し 7"/>
          <p:cNvSpPr/>
          <p:nvPr/>
        </p:nvSpPr>
        <p:spPr>
          <a:xfrm>
            <a:off x="3155182" y="2699718"/>
            <a:ext cx="3679779" cy="1148801"/>
          </a:xfrm>
          <a:prstGeom prst="leftArrowCallout">
            <a:avLst>
              <a:gd name="adj1" fmla="val 3749"/>
              <a:gd name="adj2" fmla="val 4784"/>
              <a:gd name="adj3" fmla="val 19913"/>
              <a:gd name="adj4" fmla="val 7242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情報提供者名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目撃時刻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目撃場所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不審者の特徴（人数・性別・危険度・移動手段・進行方向等）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5" name="左矢印吹き出し 14"/>
          <p:cNvSpPr/>
          <p:nvPr/>
        </p:nvSpPr>
        <p:spPr>
          <a:xfrm>
            <a:off x="3521657" y="4630739"/>
            <a:ext cx="3313304" cy="1352107"/>
          </a:xfrm>
          <a:prstGeom prst="leftArrowCallout">
            <a:avLst>
              <a:gd name="adj1" fmla="val 9226"/>
              <a:gd name="adj2" fmla="val 12317"/>
              <a:gd name="adj3" fmla="val 19911"/>
              <a:gd name="adj4" fmla="val 8061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情報の共有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校内体制の決定・教職員への指示</a:t>
            </a:r>
            <a: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◎校内施錠</a:t>
            </a:r>
            <a:r>
              <a:rPr kumimoji="1" lang="en-US" altLang="ja-JP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/>
            </a:r>
            <a:br>
              <a:rPr kumimoji="1" lang="en-US" altLang="ja-JP" sz="12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</a:b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◎校内周辺巡視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保護者へのメール配信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関係機関への情報提供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6" name="左矢印吹き出し 15"/>
          <p:cNvSpPr/>
          <p:nvPr/>
        </p:nvSpPr>
        <p:spPr>
          <a:xfrm>
            <a:off x="3063382" y="6454583"/>
            <a:ext cx="3770554" cy="1111036"/>
          </a:xfrm>
          <a:prstGeom prst="leftArrowCallout">
            <a:avLst>
              <a:gd name="adj1" fmla="val 8612"/>
              <a:gd name="adj2" fmla="val 8809"/>
              <a:gd name="adj3" fmla="val 21610"/>
              <a:gd name="adj4" fmla="val 707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登校班ごとの集団下校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徒歩通学班は職員が引率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職員による安全確認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2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地域への情報提供</a:t>
            </a:r>
            <a:endPara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892024344"/>
              </p:ext>
            </p:extLst>
          </p:nvPr>
        </p:nvGraphicFramePr>
        <p:xfrm>
          <a:off x="55173" y="2094426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6" name="直線矢印コネクタ 25"/>
          <p:cNvCxnSpPr>
            <a:stCxn id="10" idx="1"/>
          </p:cNvCxnSpPr>
          <p:nvPr/>
        </p:nvCxnSpPr>
        <p:spPr>
          <a:xfrm flipH="1">
            <a:off x="2103119" y="5261092"/>
            <a:ext cx="25368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グループ化 23"/>
          <p:cNvGrpSpPr/>
          <p:nvPr/>
        </p:nvGrpSpPr>
        <p:grpSpPr>
          <a:xfrm>
            <a:off x="51292" y="7179650"/>
            <a:ext cx="2047947" cy="1122405"/>
            <a:chOff x="0" y="1377870"/>
            <a:chExt cx="2047947" cy="938383"/>
          </a:xfrm>
        </p:grpSpPr>
        <p:sp>
          <p:nvSpPr>
            <p:cNvPr id="30" name="正方形/長方形 29"/>
            <p:cNvSpPr/>
            <p:nvPr/>
          </p:nvSpPr>
          <p:spPr>
            <a:xfrm>
              <a:off x="0" y="1377871"/>
              <a:ext cx="2047947" cy="75352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テキスト ボックス 30"/>
            <p:cNvSpPr txBox="1"/>
            <p:nvPr/>
          </p:nvSpPr>
          <p:spPr>
            <a:xfrm>
              <a:off x="0" y="1377870"/>
              <a:ext cx="2047947" cy="9383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0000" tIns="216000" rIns="36000" bIns="85344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kumimoji="1" lang="ja-JP" altLang="en-US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学校→保護者</a:t>
              </a:r>
              <a:r>
                <a:rPr kumimoji="1" lang="en-US" altLang="ja-JP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/>
              </a:r>
              <a:br>
                <a:rPr kumimoji="1" lang="en-US" altLang="ja-JP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</a:br>
              <a:r>
                <a:rPr kumimoji="1" lang="ja-JP" altLang="en-US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　同伴下校要請</a:t>
              </a:r>
              <a:r>
                <a:rPr kumimoji="1" lang="en-US" altLang="ja-JP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/>
              </a:r>
              <a:br>
                <a:rPr kumimoji="1" lang="en-US" altLang="ja-JP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</a:br>
              <a:r>
                <a:rPr kumimoji="1" lang="ja-JP" altLang="en-US" sz="1200" kern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　登校形態指示</a:t>
              </a:r>
              <a:r>
                <a:rPr kumimoji="1" lang="en-US" altLang="ja-JP" sz="12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/>
              </a:r>
              <a:br>
                <a:rPr kumimoji="1" lang="en-US" altLang="ja-JP" sz="1200" dirty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</a:br>
              <a:r>
                <a:rPr kumimoji="1" lang="ja-JP" altLang="en-US" sz="1200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　帰宅確認メール</a:t>
              </a:r>
              <a:endParaRPr kumimoji="1" lang="ja-JP" altLang="en-US" sz="1200" b="1" kern="1200" dirty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kumimoji="1" lang="ja-JP" altLang="en-US" sz="1200" b="1" kern="1200" dirty="0"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100902" y="7053778"/>
            <a:ext cx="1954981" cy="251746"/>
            <a:chOff x="48248" y="1240881"/>
            <a:chExt cx="1954981" cy="251746"/>
          </a:xfrm>
        </p:grpSpPr>
        <p:sp>
          <p:nvSpPr>
            <p:cNvPr id="28" name="角丸四角形 27"/>
            <p:cNvSpPr/>
            <p:nvPr/>
          </p:nvSpPr>
          <p:spPr>
            <a:xfrm>
              <a:off x="48248" y="1240881"/>
              <a:ext cx="1954981" cy="25174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角丸四角形 6"/>
            <p:cNvSpPr txBox="1"/>
            <p:nvPr/>
          </p:nvSpPr>
          <p:spPr>
            <a:xfrm>
              <a:off x="60537" y="1253170"/>
              <a:ext cx="1930403" cy="2271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4185" tIns="0" rIns="54185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1800" kern="1200" dirty="0" smtClean="0">
                  <a:solidFill>
                    <a:schemeClr val="tx1"/>
                  </a:solidFill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メール配信</a:t>
              </a:r>
              <a:endParaRPr kumimoji="1" lang="ja-JP" altLang="en-US" sz="1800" kern="1200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endParaRPr>
            </a:p>
          </p:txBody>
        </p:sp>
      </p:grpSp>
      <p:cxnSp>
        <p:nvCxnSpPr>
          <p:cNvPr id="14" name="カギ線コネクタ 13"/>
          <p:cNvCxnSpPr/>
          <p:nvPr/>
        </p:nvCxnSpPr>
        <p:spPr>
          <a:xfrm rot="5400000">
            <a:off x="980697" y="6382619"/>
            <a:ext cx="2364963" cy="130392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カギ線コネクタ 31"/>
          <p:cNvCxnSpPr/>
          <p:nvPr/>
        </p:nvCxnSpPr>
        <p:spPr>
          <a:xfrm rot="16200000" flipV="1">
            <a:off x="1392523" y="4421749"/>
            <a:ext cx="1547704" cy="12650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921</TotalTime>
  <Words>130</Words>
  <Application>Microsoft Office PowerPoint</Application>
  <PresentationFormat>A4 210 x 297 mm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59</cp:revision>
  <cp:lastPrinted>2018-10-18T06:04:29Z</cp:lastPrinted>
  <dcterms:created xsi:type="dcterms:W3CDTF">2017-05-12T07:35:47Z</dcterms:created>
  <dcterms:modified xsi:type="dcterms:W3CDTF">2018-10-23T11:09:03Z</dcterms:modified>
</cp:coreProperties>
</file>